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Lst>
  <p:sldSz cx="32918400" cy="43891200"/>
  <p:notesSz cx="6858000" cy="9144000"/>
  <p:embeddedFontLst>
    <p:embeddedFont>
      <p:font typeface="Nunito Black" charset="0"/>
      <p:bold r:id="rId3"/>
      <p:boldItalic r:id="rId4"/>
    </p:embeddedFont>
    <p:embeddedFont>
      <p:font typeface="Open Sans" charset="0"/>
      <p:regular r:id="rId5"/>
      <p:bold r:id="rId6"/>
      <p:italic r:id="rId7"/>
      <p:boldItalic r:id="rId8"/>
    </p:embeddedFont>
    <p:embeddedFont>
      <p:font typeface="Nunito" charset="0"/>
      <p:regular r:id="rId9"/>
      <p:bold r:id="rId10"/>
      <p:italic r:id="rId11"/>
      <p:boldItalic r:id="rId12"/>
    </p:embeddedFont>
    <p:embeddedFont>
      <p:font typeface="Franklin Gothic Heavy" pitchFamily="34" charset="0"/>
      <p:regular r:id="rId13"/>
      <p:italic r:id="rId14"/>
    </p:embeddedFont>
    <p:embeddedFont>
      <p:font typeface="ＭＳ Ｐゴシック" pitchFamily="34" charset="-128"/>
      <p:regular r:id="rId15"/>
    </p:embeddedFont>
  </p:embeddedFontLst>
  <p:custDataLst>
    <p:tags r:id="rId16"/>
  </p:custDataLst>
  <p:defaultTextStyle>
    <a:defPPr>
      <a:defRPr lang="en-US"/>
    </a:defPPr>
    <a:lvl1pPr algn="l" rtl="0" fontAlgn="base">
      <a:spcBef>
        <a:spcPct val="0"/>
      </a:spcBef>
      <a:spcAft>
        <a:spcPct val="0"/>
      </a:spcAft>
      <a:defRPr sz="3000" kern="1200">
        <a:solidFill>
          <a:schemeClr val="tx1"/>
        </a:solidFill>
        <a:latin typeface="Arial"/>
        <a:ea typeface="+mn-ea"/>
        <a:cs typeface="+mn-cs"/>
      </a:defRPr>
    </a:lvl1pPr>
    <a:lvl2pPr marL="457200" algn="l" rtl="0" fontAlgn="base">
      <a:spcBef>
        <a:spcPct val="0"/>
      </a:spcBef>
      <a:spcAft>
        <a:spcPct val="0"/>
      </a:spcAft>
      <a:defRPr sz="3000" kern="1200">
        <a:solidFill>
          <a:schemeClr val="tx1"/>
        </a:solidFill>
        <a:latin typeface="Arial"/>
        <a:ea typeface="+mn-ea"/>
        <a:cs typeface="+mn-cs"/>
      </a:defRPr>
    </a:lvl2pPr>
    <a:lvl3pPr marL="914400" algn="l" rtl="0" fontAlgn="base">
      <a:spcBef>
        <a:spcPct val="0"/>
      </a:spcBef>
      <a:spcAft>
        <a:spcPct val="0"/>
      </a:spcAft>
      <a:defRPr sz="3000" kern="1200">
        <a:solidFill>
          <a:schemeClr val="tx1"/>
        </a:solidFill>
        <a:latin typeface="Arial"/>
        <a:ea typeface="+mn-ea"/>
        <a:cs typeface="+mn-cs"/>
      </a:defRPr>
    </a:lvl3pPr>
    <a:lvl4pPr marL="1371600" algn="l" rtl="0" fontAlgn="base">
      <a:spcBef>
        <a:spcPct val="0"/>
      </a:spcBef>
      <a:spcAft>
        <a:spcPct val="0"/>
      </a:spcAft>
      <a:defRPr sz="3000" kern="1200">
        <a:solidFill>
          <a:schemeClr val="tx1"/>
        </a:solidFill>
        <a:latin typeface="Arial"/>
        <a:ea typeface="+mn-ea"/>
        <a:cs typeface="+mn-cs"/>
      </a:defRPr>
    </a:lvl4pPr>
    <a:lvl5pPr marL="1828800" algn="l" rtl="0" fontAlgn="base">
      <a:spcBef>
        <a:spcPct val="0"/>
      </a:spcBef>
      <a:spcAft>
        <a:spcPct val="0"/>
      </a:spcAft>
      <a:defRPr sz="3000" kern="1200">
        <a:solidFill>
          <a:schemeClr val="tx1"/>
        </a:solidFill>
        <a:latin typeface="Arial"/>
        <a:ea typeface="+mn-ea"/>
        <a:cs typeface="+mn-cs"/>
      </a:defRPr>
    </a:lvl5pPr>
    <a:lvl6pPr marL="2286000" algn="l" defTabSz="914400" rtl="0" eaLnBrk="1" latinLnBrk="0" hangingPunct="1">
      <a:defRPr sz="3000" kern="1200">
        <a:solidFill>
          <a:schemeClr val="tx1"/>
        </a:solidFill>
        <a:latin typeface="Arial"/>
        <a:ea typeface="+mn-ea"/>
        <a:cs typeface="+mn-cs"/>
      </a:defRPr>
    </a:lvl6pPr>
    <a:lvl7pPr marL="2743200" algn="l" defTabSz="914400" rtl="0" eaLnBrk="1" latinLnBrk="0" hangingPunct="1">
      <a:defRPr sz="3000" kern="1200">
        <a:solidFill>
          <a:schemeClr val="tx1"/>
        </a:solidFill>
        <a:latin typeface="Arial"/>
        <a:ea typeface="+mn-ea"/>
        <a:cs typeface="+mn-cs"/>
      </a:defRPr>
    </a:lvl7pPr>
    <a:lvl8pPr marL="3200400" algn="l" defTabSz="914400" rtl="0" eaLnBrk="1" latinLnBrk="0" hangingPunct="1">
      <a:defRPr sz="3000" kern="1200">
        <a:solidFill>
          <a:schemeClr val="tx1"/>
        </a:solidFill>
        <a:latin typeface="Arial"/>
        <a:ea typeface="+mn-ea"/>
        <a:cs typeface="+mn-cs"/>
      </a:defRPr>
    </a:lvl8pPr>
    <a:lvl9pPr marL="3657600" algn="l" defTabSz="914400" rtl="0" eaLnBrk="1" latinLnBrk="0" hangingPunct="1">
      <a:defRPr sz="3000" kern="1200">
        <a:solidFill>
          <a:schemeClr val="tx1"/>
        </a:solidFill>
        <a:latin typeface="Arial"/>
        <a:ea typeface="+mn-ea"/>
        <a:cs typeface="+mn-cs"/>
      </a:defRPr>
    </a:lvl9pPr>
  </p:defaultTextStyle>
  <p:extLst>
    <p:ext uri="{EFAFB233-063F-42B5-8137-9DF3F51BA10A}">
      <p15:sldGuideLst xmlns:p15="http://schemas.microsoft.com/office/powerpoint/2012/main" xmlns="">
        <p15:guide id="1" orient="horz" pos="13824" userDrawn="1">
          <p15:clr>
            <a:srgbClr val="A4A3A4"/>
          </p15:clr>
        </p15:guide>
        <p15:guide id="2" pos="10368"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 uri="{1BD7E111-0CB8-44D6-8891-C1BB2F81B7CC}">
      <p1710:readonlyRecommended xmlns:p1710="http://schemas.microsoft.com/office/powerpoint/2017/10/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29" d="100"/>
          <a:sy n="29" d="100"/>
        </p:scale>
        <p:origin x="-524" y="5592"/>
      </p:cViewPr>
      <p:guideLst>
        <p:guide orient="horz" pos="13824"/>
        <p:guide pos="10368"/>
      </p:guideLst>
    </p:cSldViewPr>
  </p:slid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13" Type="http://schemas.openxmlformats.org/officeDocument/2006/relationships/font" Target="fonts/font11.fntdata"/><Relationship Id="rId18" Type="http://schemas.openxmlformats.org/officeDocument/2006/relationships/viewProps" Target="viewProps.xml"/><Relationship Id="rId3" Type="http://schemas.openxmlformats.org/officeDocument/2006/relationships/font" Target="fonts/font1.fntdata"/><Relationship Id="rId7" Type="http://schemas.openxmlformats.org/officeDocument/2006/relationships/font" Target="fonts/font5.fntdata"/><Relationship Id="rId12" Type="http://schemas.openxmlformats.org/officeDocument/2006/relationships/font" Target="fonts/font10.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font" Target="fonts/font9.fntdata"/><Relationship Id="rId5" Type="http://schemas.openxmlformats.org/officeDocument/2006/relationships/font" Target="fonts/font3.fntdata"/><Relationship Id="rId15" Type="http://schemas.openxmlformats.org/officeDocument/2006/relationships/font" Target="fonts/font13.fntdata"/><Relationship Id="rId10" Type="http://schemas.openxmlformats.org/officeDocument/2006/relationships/font" Target="fonts/font8.fntdata"/><Relationship Id="rId19" Type="http://schemas.openxmlformats.org/officeDocument/2006/relationships/theme" Target="theme/theme1.xml"/><Relationship Id="rId4" Type="http://schemas.openxmlformats.org/officeDocument/2006/relationships/font" Target="fonts/font2.fntdata"/><Relationship Id="rId9" Type="http://schemas.openxmlformats.org/officeDocument/2006/relationships/font" Target="fonts/font7.fntdata"/><Relationship Id="rId14" Type="http://schemas.openxmlformats.org/officeDocument/2006/relationships/font" Target="fonts/font12.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356" y="13635568"/>
            <a:ext cx="27979688" cy="9406467"/>
          </a:xfrm>
        </p:spPr>
        <p:txBody>
          <a:bodyPr/>
          <a:lstStyle>
            <a:defPPr>
              <a:defRPr kern="1200"/>
            </a:defPPr>
          </a:lstStyle>
          <a:p>
            <a:r>
              <a:rPr lang="en-US"/>
              <a:t>Click to edit Master title style</a:t>
            </a:r>
          </a:p>
        </p:txBody>
      </p:sp>
      <p:sp>
        <p:nvSpPr>
          <p:cNvPr id="3" name="Subtitle 2"/>
          <p:cNvSpPr>
            <a:spLocks noGrp="1"/>
          </p:cNvSpPr>
          <p:nvPr>
            <p:ph type="subTitle" idx="1"/>
          </p:nvPr>
        </p:nvSpPr>
        <p:spPr>
          <a:xfrm>
            <a:off x="4937523" y="24870834"/>
            <a:ext cx="23043356" cy="11218333"/>
          </a:xfrm>
        </p:spPr>
        <p:txBody>
          <a:bodyPr/>
          <a:lstStyle>
            <a:defPPr>
              <a:defRPr kern="1200"/>
            </a:defPPr>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832F7583-1F2E-4A0D-89A2-8757FB6C046D}" type="slidenum">
              <a:rPr lang="en-US"/>
              <a:pPr>
                <a:defRPr/>
              </a:pPr>
              <a:t>‹#›</a:t>
            </a:fld>
            <a:endParaRPr lang="en-US"/>
          </a:p>
        </p:txBody>
      </p:sp>
    </p:spTree>
    <p:extLst>
      <p:ext uri="{BB962C8B-B14F-4D97-AF65-F5344CB8AC3E}">
        <p14:creationId xmlns:p14="http://schemas.microsoft.com/office/powerpoint/2010/main" val="3398810790"/>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49CBABAE-C7B7-4F8E-A01D-1845599FDD82}" type="slidenum">
              <a:rPr lang="en-US"/>
              <a:pPr>
                <a:defRPr/>
              </a:pPr>
              <a:t>‹#›</a:t>
            </a:fld>
            <a:endParaRPr lang="en-US"/>
          </a:p>
        </p:txBody>
      </p:sp>
    </p:spTree>
    <p:extLst>
      <p:ext uri="{BB962C8B-B14F-4D97-AF65-F5344CB8AC3E}">
        <p14:creationId xmlns:p14="http://schemas.microsoft.com/office/powerpoint/2010/main" val="2214166110"/>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7269" y="1758951"/>
            <a:ext cx="7405688" cy="37450185"/>
          </a:xfr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1646635" y="1758951"/>
            <a:ext cx="22106334" cy="37450185"/>
          </a:xfr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EF7E91C4-4AF7-40C1-B437-FA58F4C898C6}" type="slidenum">
              <a:rPr lang="en-US"/>
              <a:pPr>
                <a:defRPr/>
              </a:pPr>
              <a:t>‹#›</a:t>
            </a:fld>
            <a:endParaRPr lang="en-US"/>
          </a:p>
        </p:txBody>
      </p:sp>
    </p:spTree>
    <p:extLst>
      <p:ext uri="{BB962C8B-B14F-4D97-AF65-F5344CB8AC3E}">
        <p14:creationId xmlns:p14="http://schemas.microsoft.com/office/powerpoint/2010/main" val="215247804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idx="1"/>
          </p:nvPr>
        </p:nvSpPr>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E7C20414-372A-41A8-9C7E-815AA41B1C22}" type="slidenum">
              <a:rPr lang="en-US"/>
              <a:pPr>
                <a:defRPr/>
              </a:pPr>
              <a:t>‹#›</a:t>
            </a:fld>
            <a:endParaRPr lang="en-US"/>
          </a:p>
        </p:txBody>
      </p:sp>
    </p:spTree>
    <p:extLst>
      <p:ext uri="{BB962C8B-B14F-4D97-AF65-F5344CB8AC3E}">
        <p14:creationId xmlns:p14="http://schemas.microsoft.com/office/powerpoint/2010/main" val="2985557894"/>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5" y="28204585"/>
            <a:ext cx="27980878" cy="8716433"/>
          </a:xfrm>
        </p:spPr>
        <p:txBody>
          <a:bodyPr anchor="t"/>
          <a:lstStyle>
            <a:defPPr>
              <a:defRPr kern="1200"/>
            </a:defPPr>
            <a:lvl1pPr algn="l">
              <a:defRPr sz="3000" b="1" cap="all"/>
            </a:lvl1pPr>
          </a:lstStyle>
          <a:p>
            <a:r>
              <a:rPr lang="en-US"/>
              <a:t>Click to edit Master title style</a:t>
            </a:r>
          </a:p>
        </p:txBody>
      </p:sp>
      <p:sp>
        <p:nvSpPr>
          <p:cNvPr id="3" name="Text Placeholder 2"/>
          <p:cNvSpPr>
            <a:spLocks noGrp="1"/>
          </p:cNvSpPr>
          <p:nvPr>
            <p:ph type="body" idx="1"/>
          </p:nvPr>
        </p:nvSpPr>
        <p:spPr>
          <a:xfrm>
            <a:off x="2600325" y="18603384"/>
            <a:ext cx="27980878" cy="9601200"/>
          </a:xfrm>
        </p:spPr>
        <p:txBody>
          <a:bodyPr anchor="b"/>
          <a:lstStyle>
            <a:defPPr>
              <a:defRPr kern="1200"/>
            </a:defPPr>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0F90D1AA-2AB5-4265-A84E-A08A77402E80}" type="slidenum">
              <a:rPr lang="en-US"/>
              <a:pPr>
                <a:defRPr/>
              </a:pPr>
              <a:t>‹#›</a:t>
            </a:fld>
            <a:endParaRPr lang="en-US"/>
          </a:p>
        </p:txBody>
      </p:sp>
    </p:spTree>
    <p:extLst>
      <p:ext uri="{BB962C8B-B14F-4D97-AF65-F5344CB8AC3E}">
        <p14:creationId xmlns:p14="http://schemas.microsoft.com/office/powerpoint/2010/main" val="225477896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1646635" y="10242551"/>
            <a:ext cx="14755416" cy="28966585"/>
          </a:xfrm>
        </p:spPr>
        <p:txBody>
          <a:bodyPr/>
          <a:lstStyle>
            <a:defPPr>
              <a:defRPr kern="1200"/>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516352" y="10242551"/>
            <a:ext cx="14756606" cy="28966585"/>
          </a:xfrm>
        </p:spPr>
        <p:txBody>
          <a:bodyPr/>
          <a:lstStyle>
            <a:defPPr>
              <a:defRPr kern="1200"/>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2107C36F-0099-4FE0-ACAF-B1039AAFBCD5}" type="slidenum">
              <a:rPr lang="en-US"/>
              <a:pPr>
                <a:defRPr/>
              </a:pPr>
              <a:t>‹#›</a:t>
            </a:fld>
            <a:endParaRPr lang="en-US"/>
          </a:p>
        </p:txBody>
      </p:sp>
    </p:spTree>
    <p:extLst>
      <p:ext uri="{BB962C8B-B14F-4D97-AF65-F5344CB8AC3E}">
        <p14:creationId xmlns:p14="http://schemas.microsoft.com/office/powerpoint/2010/main" val="344500323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444" y="1756833"/>
            <a:ext cx="29627512" cy="7315200"/>
          </a:xfrm>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1645444" y="9825568"/>
            <a:ext cx="14544675" cy="4093633"/>
          </a:xfrm>
        </p:spPr>
        <p:txBody>
          <a:bodyPr anchor="b"/>
          <a:lstStyle>
            <a:defPPr>
              <a:defRPr kern="1200"/>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645444" y="13919200"/>
            <a:ext cx="14544675" cy="25287816"/>
          </a:xfrm>
        </p:spPr>
        <p:txBody>
          <a:bodyPr/>
          <a:lstStyle>
            <a:defPPr>
              <a:defRPr kern="1200"/>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328" y="9825568"/>
            <a:ext cx="14550630" cy="4093633"/>
          </a:xfrm>
        </p:spPr>
        <p:txBody>
          <a:bodyPr anchor="b"/>
          <a:lstStyle>
            <a:defPPr>
              <a:defRPr kern="1200"/>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16722328" y="13919200"/>
            <a:ext cx="14550630" cy="25287816"/>
          </a:xfrm>
        </p:spPr>
        <p:txBody>
          <a:bodyPr/>
          <a:lstStyle>
            <a:defPPr>
              <a:defRPr kern="1200"/>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a:defPPr>
            <a:lvl1pPr>
              <a:defRPr/>
            </a:lvl1pPr>
          </a:lstStyle>
          <a:p>
            <a:pPr>
              <a:defRPr/>
            </a:pPr>
            <a:fld id="{30135CE0-8D06-4438-94EA-8ECC994DF412}" type="slidenum">
              <a:rPr lang="en-US"/>
              <a:pPr>
                <a:defRPr/>
              </a:pPr>
              <a:t>‹#›</a:t>
            </a:fld>
            <a:endParaRPr lang="en-US"/>
          </a:p>
        </p:txBody>
      </p:sp>
    </p:spTree>
    <p:extLst>
      <p:ext uri="{BB962C8B-B14F-4D97-AF65-F5344CB8AC3E}">
        <p14:creationId xmlns:p14="http://schemas.microsoft.com/office/powerpoint/2010/main" val="4265505841"/>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a:defPPr>
            <a:lvl1pPr>
              <a:defRPr/>
            </a:lvl1pPr>
          </a:lstStyle>
          <a:p>
            <a:pPr>
              <a:defRPr/>
            </a:pPr>
            <a:fld id="{02464342-44A8-4BF0-82F7-BEF55BE6F5AA}" type="slidenum">
              <a:rPr lang="en-US"/>
              <a:pPr>
                <a:defRPr/>
              </a:pPr>
              <a:t>‹#›</a:t>
            </a:fld>
            <a:endParaRPr lang="en-US"/>
          </a:p>
        </p:txBody>
      </p:sp>
    </p:spTree>
    <p:extLst>
      <p:ext uri="{BB962C8B-B14F-4D97-AF65-F5344CB8AC3E}">
        <p14:creationId xmlns:p14="http://schemas.microsoft.com/office/powerpoint/2010/main" val="1690630173"/>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a:defPPr>
            <a:lvl1pPr>
              <a:defRPr/>
            </a:lvl1pPr>
          </a:lstStyle>
          <a:p>
            <a:pPr>
              <a:defRPr/>
            </a:pPr>
            <a:fld id="{C58F61E3-F1B1-4C93-8E0B-A94AC7364D8E}" type="slidenum">
              <a:rPr lang="en-US"/>
              <a:pPr>
                <a:defRPr/>
              </a:pPr>
              <a:t>‹#›</a:t>
            </a:fld>
            <a:endParaRPr lang="en-US"/>
          </a:p>
        </p:txBody>
      </p:sp>
    </p:spTree>
    <p:extLst>
      <p:ext uri="{BB962C8B-B14F-4D97-AF65-F5344CB8AC3E}">
        <p14:creationId xmlns:p14="http://schemas.microsoft.com/office/powerpoint/2010/main" val="71189035"/>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444" y="1748367"/>
            <a:ext cx="10829925" cy="7435851"/>
          </a:xfrm>
        </p:spPr>
        <p:txBody>
          <a:bodyPr anchor="b"/>
          <a:lstStyle>
            <a:defPPr>
              <a:defRPr kern="1200"/>
            </a:defPPr>
            <a:lvl1pPr algn="l">
              <a:defRPr sz="1500" b="1"/>
            </a:lvl1pPr>
          </a:lstStyle>
          <a:p>
            <a:r>
              <a:rPr lang="en-US"/>
              <a:t>Click to edit Master title style</a:t>
            </a:r>
          </a:p>
        </p:txBody>
      </p:sp>
      <p:sp>
        <p:nvSpPr>
          <p:cNvPr id="3" name="Content Placeholder 2"/>
          <p:cNvSpPr>
            <a:spLocks noGrp="1"/>
          </p:cNvSpPr>
          <p:nvPr>
            <p:ph idx="1"/>
          </p:nvPr>
        </p:nvSpPr>
        <p:spPr>
          <a:xfrm>
            <a:off x="12870656" y="1748367"/>
            <a:ext cx="18402300" cy="37458650"/>
          </a:xfrm>
        </p:spPr>
        <p:txBody>
          <a:bodyPr/>
          <a:lstStyle>
            <a:defPPr>
              <a:defRPr kern="1200"/>
            </a:defPPr>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444" y="9184217"/>
            <a:ext cx="10829925" cy="30022800"/>
          </a:xfrm>
        </p:spPr>
        <p:txBody>
          <a:bodyPr/>
          <a:lstStyle>
            <a:defPPr>
              <a:defRPr kern="1200"/>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C0F6AF16-7A4E-4CCF-8238-DA2023A0ED33}" type="slidenum">
              <a:rPr lang="en-US"/>
              <a:pPr>
                <a:defRPr/>
              </a:pPr>
              <a:t>‹#›</a:t>
            </a:fld>
            <a:endParaRPr lang="en-US"/>
          </a:p>
        </p:txBody>
      </p:sp>
    </p:spTree>
    <p:extLst>
      <p:ext uri="{BB962C8B-B14F-4D97-AF65-F5344CB8AC3E}">
        <p14:creationId xmlns:p14="http://schemas.microsoft.com/office/powerpoint/2010/main" val="322792743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997" y="30723418"/>
            <a:ext cx="19751280" cy="3627967"/>
          </a:xfrm>
        </p:spPr>
        <p:txBody>
          <a:bodyPr anchor="b"/>
          <a:lstStyle>
            <a:defPPr>
              <a:defRPr kern="1200"/>
            </a:defPPr>
            <a:lvl1pPr algn="l">
              <a:defRPr sz="1500" b="1"/>
            </a:lvl1pPr>
          </a:lstStyle>
          <a:p>
            <a:r>
              <a:rPr lang="en-US"/>
              <a:t>Click to edit Master title style</a:t>
            </a:r>
          </a:p>
        </p:txBody>
      </p:sp>
      <p:sp>
        <p:nvSpPr>
          <p:cNvPr id="3" name="Picture Placeholder 2"/>
          <p:cNvSpPr>
            <a:spLocks noGrp="1"/>
          </p:cNvSpPr>
          <p:nvPr>
            <p:ph type="pic" idx="1"/>
          </p:nvPr>
        </p:nvSpPr>
        <p:spPr>
          <a:xfrm>
            <a:off x="6451997" y="3922184"/>
            <a:ext cx="19751280" cy="26333450"/>
          </a:xfrm>
        </p:spPr>
        <p:txBody>
          <a:bodyPr/>
          <a:lstStyle>
            <a:defPPr>
              <a:defRPr kern="1200"/>
            </a:defPPr>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6451997" y="34351385"/>
            <a:ext cx="19751280" cy="5149849"/>
          </a:xfrm>
        </p:spPr>
        <p:txBody>
          <a:bodyPr/>
          <a:lstStyle>
            <a:defPPr>
              <a:defRPr kern="1200"/>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56C9C478-6178-4E05-8724-034EA2774309}" type="slidenum">
              <a:rPr lang="en-US"/>
              <a:pPr>
                <a:defRPr/>
              </a:pPr>
              <a:t>‹#›</a:t>
            </a:fld>
            <a:endParaRPr lang="en-US"/>
          </a:p>
        </p:txBody>
      </p:sp>
    </p:spTree>
    <p:extLst>
      <p:ext uri="{BB962C8B-B14F-4D97-AF65-F5344CB8AC3E}">
        <p14:creationId xmlns:p14="http://schemas.microsoft.com/office/powerpoint/2010/main" val="3733203341"/>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46635" y="1758951"/>
            <a:ext cx="29626322" cy="7315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ctr" anchorCtr="0" compatLnSpc="1">
            <a:prstTxWarp prst="textNoShape">
              <a:avLst/>
            </a:prstTxWarp>
          </a:bodyPr>
          <a:lstStyle>
            <a:defPPr>
              <a:defRPr kern="1200"/>
            </a:defPPr>
          </a:lstStyle>
          <a:p>
            <a:pPr lvl="0"/>
            <a:r>
              <a:rPr lang="en-US"/>
              <a:t>Click to edit Master title style</a:t>
            </a:r>
          </a:p>
        </p:txBody>
      </p:sp>
      <p:sp>
        <p:nvSpPr>
          <p:cNvPr id="1027" name="Rectangle 3"/>
          <p:cNvSpPr>
            <a:spLocks noGrp="1" noChangeArrowheads="1"/>
          </p:cNvSpPr>
          <p:nvPr>
            <p:ph type="body" idx="1"/>
          </p:nvPr>
        </p:nvSpPr>
        <p:spPr bwMode="auto">
          <a:xfrm>
            <a:off x="1646635" y="10242551"/>
            <a:ext cx="29626322" cy="289665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1646635" y="39971132"/>
            <a:ext cx="7680722"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vl1pPr defTabSz="3527822">
              <a:defRPr sz="5400" smtClean="0">
                <a:latin typeface="Arial" pitchFamily="34" charset="0"/>
              </a:defRPr>
            </a:lvl1pPr>
          </a:lstStyle>
          <a:p>
            <a:pPr>
              <a:defRPr/>
            </a:pPr>
            <a:endParaRPr lang="en-US"/>
          </a:p>
        </p:txBody>
      </p:sp>
      <p:sp>
        <p:nvSpPr>
          <p:cNvPr id="1029" name="Rectangle 5"/>
          <p:cNvSpPr>
            <a:spLocks noGrp="1" noChangeArrowheads="1"/>
          </p:cNvSpPr>
          <p:nvPr>
            <p:ph type="ftr" sz="quarter" idx="3"/>
          </p:nvPr>
        </p:nvSpPr>
        <p:spPr bwMode="auto">
          <a:xfrm>
            <a:off x="11247834" y="39971132"/>
            <a:ext cx="10423922"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vl1pPr algn="ctr" defTabSz="3527822">
              <a:defRPr sz="5400" smtClean="0">
                <a:latin typeface="Arial" pitchFamily="34" charset="0"/>
              </a:defRPr>
            </a:lvl1pPr>
          </a:lstStyle>
          <a:p>
            <a:pPr>
              <a:defRPr/>
            </a:pPr>
            <a:endParaRPr lang="en-US"/>
          </a:p>
        </p:txBody>
      </p:sp>
      <p:sp>
        <p:nvSpPr>
          <p:cNvPr id="1030" name="Rectangle 6"/>
          <p:cNvSpPr>
            <a:spLocks noGrp="1" noChangeArrowheads="1"/>
          </p:cNvSpPr>
          <p:nvPr>
            <p:ph type="sldNum" sz="quarter" idx="4"/>
          </p:nvPr>
        </p:nvSpPr>
        <p:spPr bwMode="auto">
          <a:xfrm>
            <a:off x="23592234" y="39971132"/>
            <a:ext cx="7680722"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vl1pPr algn="r" defTabSz="3527822">
              <a:defRPr sz="5400" smtClean="0">
                <a:latin typeface="Arial" pitchFamily="34" charset="0"/>
              </a:defRPr>
            </a:lvl1pPr>
          </a:lstStyle>
          <a:p>
            <a:pPr>
              <a:defRPr/>
            </a:pPr>
            <a:fld id="{9A1A43B9-AFC3-461A-A4D0-5B0FD2995BC5}" type="slidenum">
              <a:rPr lang="en-US"/>
              <a:pPr>
                <a:defRPr/>
              </a:pPr>
              <a:t>‹#›</a:t>
            </a:fld>
            <a:endParaRPr lang="en-US"/>
          </a:p>
        </p:txBody>
      </p:sp>
      <p:pic>
        <p:nvPicPr>
          <p:cNvPr id="1031" name="New picture"/>
          <p:cNvPicPr/>
          <p:nvPr/>
        </p:nvPicPr>
        <p:blipFill>
          <a:blip r:embed="rId13"/>
          <a:stretch>
            <a:fillRect/>
          </a:stretch>
        </p:blipFill>
        <p:spPr>
          <a:xfrm rot="16200000">
            <a:off x="-11074400" y="21945600"/>
            <a:ext cx="14274800" cy="3937000"/>
          </a:xfrm>
          <a:prstGeom prst="rect">
            <a:avLst/>
          </a:prstGeom>
        </p:spPr>
      </p:pic>
      <p:pic>
        <p:nvPicPr>
          <p:cNvPr id="1032" name="New picture"/>
          <p:cNvPicPr/>
          <p:nvPr/>
        </p:nvPicPr>
        <p:blipFill>
          <a:blip r:embed="rId13"/>
          <a:stretch>
            <a:fillRect/>
          </a:stretch>
        </p:blipFill>
        <p:spPr>
          <a:xfrm rot="5400000">
            <a:off x="29718000" y="21945600"/>
            <a:ext cx="14274800" cy="3937000"/>
          </a:xfrm>
          <a:prstGeom prst="rect">
            <a:avLst/>
          </a:prstGeom>
        </p:spPr>
      </p:pic>
      <p:pic>
        <p:nvPicPr>
          <p:cNvPr id="1033" name="New picture"/>
          <p:cNvPicPr/>
          <p:nvPr/>
        </p:nvPicPr>
        <p:blipFill>
          <a:blip r:embed="rId14"/>
          <a:stretch>
            <a:fillRect/>
          </a:stretch>
        </p:blipFill>
        <p:spPr>
          <a:xfrm>
            <a:off x="1460500" y="44399200"/>
            <a:ext cx="29997400" cy="1447800"/>
          </a:xfrm>
          <a:prstGeom prst="rect">
            <a:avLst/>
          </a:prstGeom>
        </p:spPr>
      </p:pic>
      <p:sp>
        <p:nvSpPr>
          <p:cNvPr id="1034" name="New shape"/>
          <p:cNvSpPr/>
          <p:nvPr/>
        </p:nvSpPr>
        <p:spPr>
          <a:xfrm>
            <a:off x="1460500" y="44970700"/>
            <a:ext cx="164592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560">
                <a:solidFill>
                  <a:srgbClr val="808080"/>
                </a:solidFill>
              </a:rPr>
              <a:t>Template ID: intuitivecerulean  Size: 36x48</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a:defPPr>
      <a:lvl1pPr algn="ctr" defTabSz="3527822" rtl="0" eaLnBrk="0" fontAlgn="base" hangingPunct="0">
        <a:spcBef>
          <a:spcPct val="0"/>
        </a:spcBef>
        <a:spcAft>
          <a:spcPct val="0"/>
        </a:spcAft>
        <a:defRPr sz="17025">
          <a:solidFill>
            <a:schemeClr val="tx2"/>
          </a:solidFill>
          <a:latin typeface="+mj-lt"/>
          <a:ea typeface="+mj-ea"/>
          <a:cs typeface="+mj-cs"/>
        </a:defRPr>
      </a:lvl1pPr>
      <a:lvl2pPr algn="ctr" defTabSz="3527822" rtl="0" eaLnBrk="0" fontAlgn="base" hangingPunct="0">
        <a:spcBef>
          <a:spcPct val="0"/>
        </a:spcBef>
        <a:spcAft>
          <a:spcPct val="0"/>
        </a:spcAft>
        <a:defRPr sz="17025">
          <a:solidFill>
            <a:schemeClr val="tx2"/>
          </a:solidFill>
          <a:latin typeface="Arial" pitchFamily="34" charset="0"/>
        </a:defRPr>
      </a:lvl2pPr>
      <a:lvl3pPr algn="ctr" defTabSz="3527822" rtl="0" eaLnBrk="0" fontAlgn="base" hangingPunct="0">
        <a:spcBef>
          <a:spcPct val="0"/>
        </a:spcBef>
        <a:spcAft>
          <a:spcPct val="0"/>
        </a:spcAft>
        <a:defRPr sz="17025">
          <a:solidFill>
            <a:schemeClr val="tx2"/>
          </a:solidFill>
          <a:latin typeface="Arial" pitchFamily="34" charset="0"/>
        </a:defRPr>
      </a:lvl3pPr>
      <a:lvl4pPr algn="ctr" defTabSz="3527822" rtl="0" eaLnBrk="0" fontAlgn="base" hangingPunct="0">
        <a:spcBef>
          <a:spcPct val="0"/>
        </a:spcBef>
        <a:spcAft>
          <a:spcPct val="0"/>
        </a:spcAft>
        <a:defRPr sz="17025">
          <a:solidFill>
            <a:schemeClr val="tx2"/>
          </a:solidFill>
          <a:latin typeface="Arial" pitchFamily="34" charset="0"/>
        </a:defRPr>
      </a:lvl4pPr>
      <a:lvl5pPr algn="ctr" defTabSz="3527822" rtl="0" eaLnBrk="0" fontAlgn="base" hangingPunct="0">
        <a:spcBef>
          <a:spcPct val="0"/>
        </a:spcBef>
        <a:spcAft>
          <a:spcPct val="0"/>
        </a:spcAft>
        <a:defRPr sz="17025">
          <a:solidFill>
            <a:schemeClr val="tx2"/>
          </a:solidFill>
          <a:latin typeface="Arial" pitchFamily="34" charset="0"/>
        </a:defRPr>
      </a:lvl5pPr>
      <a:lvl6pPr marL="342900" algn="ctr" defTabSz="3527822" rtl="0" fontAlgn="base">
        <a:spcBef>
          <a:spcPct val="0"/>
        </a:spcBef>
        <a:spcAft>
          <a:spcPct val="0"/>
        </a:spcAft>
        <a:defRPr sz="17025">
          <a:solidFill>
            <a:schemeClr val="tx2"/>
          </a:solidFill>
          <a:latin typeface="Arial" pitchFamily="34" charset="0"/>
        </a:defRPr>
      </a:lvl6pPr>
      <a:lvl7pPr marL="685800" algn="ctr" defTabSz="3527822" rtl="0" fontAlgn="base">
        <a:spcBef>
          <a:spcPct val="0"/>
        </a:spcBef>
        <a:spcAft>
          <a:spcPct val="0"/>
        </a:spcAft>
        <a:defRPr sz="17025">
          <a:solidFill>
            <a:schemeClr val="tx2"/>
          </a:solidFill>
          <a:latin typeface="Arial" pitchFamily="34" charset="0"/>
        </a:defRPr>
      </a:lvl7pPr>
      <a:lvl8pPr marL="1028700" algn="ctr" defTabSz="3527822" rtl="0" fontAlgn="base">
        <a:spcBef>
          <a:spcPct val="0"/>
        </a:spcBef>
        <a:spcAft>
          <a:spcPct val="0"/>
        </a:spcAft>
        <a:defRPr sz="17025">
          <a:solidFill>
            <a:schemeClr val="tx2"/>
          </a:solidFill>
          <a:latin typeface="Arial" pitchFamily="34" charset="0"/>
        </a:defRPr>
      </a:lvl8pPr>
      <a:lvl9pPr marL="1371600" algn="ctr" defTabSz="3527822" rtl="0" fontAlgn="base">
        <a:spcBef>
          <a:spcPct val="0"/>
        </a:spcBef>
        <a:spcAft>
          <a:spcPct val="0"/>
        </a:spcAft>
        <a:defRPr sz="17025">
          <a:solidFill>
            <a:schemeClr val="tx2"/>
          </a:solidFill>
          <a:latin typeface="Arial" pitchFamily="34" charset="0"/>
        </a:defRPr>
      </a:lvl9pPr>
    </p:titleStyle>
    <p:bodyStyle>
      <a:defPPr>
        <a:defRPr kern="1200"/>
      </a:defPPr>
      <a:lvl1pPr marL="1323975" indent="-1323975" algn="l" defTabSz="3527822" rtl="0" eaLnBrk="0" fontAlgn="base" hangingPunct="0">
        <a:spcBef>
          <a:spcPct val="20000"/>
        </a:spcBef>
        <a:spcAft>
          <a:spcPct val="0"/>
        </a:spcAft>
        <a:buChar char="•"/>
        <a:defRPr sz="12375">
          <a:solidFill>
            <a:schemeClr val="tx1"/>
          </a:solidFill>
          <a:latin typeface="+mn-lt"/>
          <a:ea typeface="+mn-ea"/>
          <a:cs typeface="+mn-cs"/>
        </a:defRPr>
      </a:lvl1pPr>
      <a:lvl2pPr marL="2867025" indent="-1103710" algn="l" defTabSz="3527822" rtl="0" eaLnBrk="0" fontAlgn="base" hangingPunct="0">
        <a:spcBef>
          <a:spcPct val="20000"/>
        </a:spcBef>
        <a:spcAft>
          <a:spcPct val="0"/>
        </a:spcAft>
        <a:buChar char="–"/>
        <a:defRPr sz="10800">
          <a:solidFill>
            <a:schemeClr val="tx1"/>
          </a:solidFill>
          <a:latin typeface="+mn-lt"/>
        </a:defRPr>
      </a:lvl2pPr>
      <a:lvl3pPr marL="4410075" indent="-882254" algn="l" defTabSz="3527822" rtl="0" eaLnBrk="0" fontAlgn="base" hangingPunct="0">
        <a:spcBef>
          <a:spcPct val="20000"/>
        </a:spcBef>
        <a:spcAft>
          <a:spcPct val="0"/>
        </a:spcAft>
        <a:buChar char="•"/>
        <a:defRPr sz="9225">
          <a:solidFill>
            <a:schemeClr val="tx1"/>
          </a:solidFill>
          <a:latin typeface="+mn-lt"/>
        </a:defRPr>
      </a:lvl3pPr>
      <a:lvl4pPr marL="6172200" indent="-882254" algn="l" defTabSz="3527822" rtl="0" eaLnBrk="0" fontAlgn="base" hangingPunct="0">
        <a:spcBef>
          <a:spcPct val="20000"/>
        </a:spcBef>
        <a:spcAft>
          <a:spcPct val="0"/>
        </a:spcAft>
        <a:buChar char="–"/>
        <a:defRPr sz="7800">
          <a:solidFill>
            <a:schemeClr val="tx1"/>
          </a:solidFill>
          <a:latin typeface="+mn-lt"/>
        </a:defRPr>
      </a:lvl4pPr>
      <a:lvl5pPr marL="7935516" indent="-881063" algn="l" defTabSz="3527822" rtl="0" eaLnBrk="0" fontAlgn="base" hangingPunct="0">
        <a:spcBef>
          <a:spcPct val="20000"/>
        </a:spcBef>
        <a:spcAft>
          <a:spcPct val="0"/>
        </a:spcAft>
        <a:buChar char="»"/>
        <a:defRPr sz="7800">
          <a:solidFill>
            <a:schemeClr val="tx1"/>
          </a:solidFill>
          <a:latin typeface="+mn-lt"/>
        </a:defRPr>
      </a:lvl5pPr>
      <a:lvl6pPr marL="8278416" indent="-881063" algn="l" defTabSz="3527822" rtl="0" fontAlgn="base">
        <a:spcBef>
          <a:spcPct val="20000"/>
        </a:spcBef>
        <a:spcAft>
          <a:spcPct val="0"/>
        </a:spcAft>
        <a:buChar char="»"/>
        <a:defRPr sz="7800">
          <a:solidFill>
            <a:schemeClr val="tx1"/>
          </a:solidFill>
          <a:latin typeface="+mn-lt"/>
        </a:defRPr>
      </a:lvl6pPr>
      <a:lvl7pPr marL="8621316" indent="-881063" algn="l" defTabSz="3527822" rtl="0" fontAlgn="base">
        <a:spcBef>
          <a:spcPct val="20000"/>
        </a:spcBef>
        <a:spcAft>
          <a:spcPct val="0"/>
        </a:spcAft>
        <a:buChar char="»"/>
        <a:defRPr sz="7800">
          <a:solidFill>
            <a:schemeClr val="tx1"/>
          </a:solidFill>
          <a:latin typeface="+mn-lt"/>
        </a:defRPr>
      </a:lvl7pPr>
      <a:lvl8pPr marL="8964216" indent="-881063" algn="l" defTabSz="3527822" rtl="0" fontAlgn="base">
        <a:spcBef>
          <a:spcPct val="20000"/>
        </a:spcBef>
        <a:spcAft>
          <a:spcPct val="0"/>
        </a:spcAft>
        <a:buChar char="»"/>
        <a:defRPr sz="7800">
          <a:solidFill>
            <a:schemeClr val="tx1"/>
          </a:solidFill>
          <a:latin typeface="+mn-lt"/>
        </a:defRPr>
      </a:lvl8pPr>
      <a:lvl9pPr marL="9307116" indent="-881063" algn="l" defTabSz="3527822" rtl="0" fontAlgn="base">
        <a:spcBef>
          <a:spcPct val="20000"/>
        </a:spcBef>
        <a:spcAft>
          <a:spcPct val="0"/>
        </a:spcAft>
        <a:buChar char="»"/>
        <a:defRPr sz="78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medium.com/@abhishekjainindore24/svm-kernels-and-its-type-dfc3d5f2dcd8" TargetMode="External"/><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hyperlink" Target="https://www.kaggle.com/code/prashant111/svm-classifier-tutorial/notebook#2.-Support-Vector-Machines-intuition-" TargetMode="Externa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hyperlink" Target="https://serokell.io/blog/support-vector-machine-algorithm" TargetMode="External"/><Relationship Id="rId10" Type="http://schemas.openxmlformats.org/officeDocument/2006/relationships/image" Target="../media/image7.png"/><Relationship Id="rId4" Type="http://schemas.openxmlformats.org/officeDocument/2006/relationships/hyperlink" Target="https://scikit-learn.org/stable/modules/generated/sklearn.model_selection.GridSearchCV.html" TargetMode="Externa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0">
              <a:srgbClr val="DCF1F8"/>
            </a:gs>
            <a:gs pos="100000">
              <a:srgbClr val="FFFFFF"/>
            </a:gs>
          </a:gsLst>
          <a:lin ang="16200000" scaled="0"/>
        </a:gradFill>
        <a:effectLst/>
      </p:bgPr>
    </p:bg>
    <p:spTree>
      <p:nvGrpSpPr>
        <p:cNvPr id="1" name=""/>
        <p:cNvGrpSpPr/>
        <p:nvPr/>
      </p:nvGrpSpPr>
      <p:grpSpPr>
        <a:xfrm>
          <a:off x="0" y="0"/>
          <a:ext cx="0" cy="0"/>
          <a:chOff x="0" y="0"/>
          <a:chExt cx="0" cy="0"/>
        </a:xfrm>
      </p:grpSpPr>
      <p:sp>
        <p:nvSpPr>
          <p:cNvPr id="2050" name="Rectangle 6"/>
          <p:cNvSpPr>
            <a:spLocks noChangeArrowheads="1"/>
          </p:cNvSpPr>
          <p:nvPr/>
        </p:nvSpPr>
        <p:spPr bwMode="auto">
          <a:xfrm>
            <a:off x="0" y="0"/>
            <a:ext cx="32918400" cy="4855563"/>
          </a:xfrm>
          <a:prstGeom prst="rect">
            <a:avLst/>
          </a:prstGeom>
          <a:solidFill>
            <a:srgbClr val="1482A5"/>
          </a:solidFill>
          <a:ln w="9525">
            <a:noFill/>
            <a:miter lim="800000"/>
          </a:ln>
          <a:effectLst/>
        </p:spPr>
        <p:txBody>
          <a:bodyPr lIns="102870" tIns="51435" rIns="102870" bIns="51435" anchor="ctr"/>
          <a:lstStyle>
            <a:defPPr>
              <a:defRPr kern="1200"/>
            </a:defPPr>
          </a:lstStyle>
          <a:p>
            <a:pPr algn="ctr" defTabSz="3527822"/>
            <a:endParaRPr lang="en-US" sz="3600">
              <a:solidFill>
                <a:schemeClr val="bg1"/>
              </a:solidFill>
            </a:endParaRPr>
          </a:p>
        </p:txBody>
      </p:sp>
      <p:sp>
        <p:nvSpPr>
          <p:cNvPr id="16" name="Text Placeholder 5">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D3B51F6E-41A5-4D7C-9B15-CDBAC096BAD1}"/>
              </a:ext>
            </a:extLst>
          </p:cNvPr>
          <p:cNvSpPr txBox="1"/>
          <p:nvPr/>
        </p:nvSpPr>
        <p:spPr>
          <a:xfrm>
            <a:off x="2743200" y="685800"/>
            <a:ext cx="27432000" cy="2203080"/>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2820815">
              <a:spcBef>
                <a:spcPct val="20000"/>
              </a:spcBef>
              <a:defRPr/>
            </a:pPr>
            <a:r>
              <a:rPr lang="en-US" sz="6600" dirty="0">
                <a:solidFill>
                  <a:schemeClr val="bg1"/>
                </a:solidFill>
              </a:rPr>
              <a:t>Predicting Diabetes Risk Using Support Vector Machines and Health Behavior Indicators</a:t>
            </a:r>
            <a:endParaRPr lang="en-US" sz="6400" b="1" dirty="0">
              <a:solidFill>
                <a:schemeClr val="bg1"/>
              </a:solidFill>
              <a:latin typeface="Nunito Black" panose="00000A00000000000000" pitchFamily="2" charset="0"/>
            </a:endParaRPr>
          </a:p>
        </p:txBody>
      </p:sp>
      <p:sp>
        <p:nvSpPr>
          <p:cNvPr id="17" name="Text Placeholder 5">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0A363635-BCEE-4B55-ADB3-58433C0697E0}"/>
              </a:ext>
            </a:extLst>
          </p:cNvPr>
          <p:cNvSpPr txBox="1"/>
          <p:nvPr/>
        </p:nvSpPr>
        <p:spPr>
          <a:xfrm>
            <a:off x="2743200" y="3058566"/>
            <a:ext cx="27432000" cy="1421928"/>
          </a:xfrm>
          <a:prstGeom prst="rect">
            <a:avLst/>
          </a:prstGeom>
        </p:spPr>
        <p:txBody>
          <a:bodyPr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4200" dirty="0" err="1" smtClean="0">
                <a:solidFill>
                  <a:schemeClr val="bg1"/>
                </a:solidFill>
                <a:latin typeface="Open Sans" panose="020B0606030504020204" pitchFamily="34" charset="0"/>
                <a:ea typeface="Open Sans" panose="020B0606030504020204" pitchFamily="34" charset="0"/>
                <a:cs typeface="Open Sans" panose="020B0606030504020204" pitchFamily="34" charset="0"/>
              </a:rPr>
              <a:t>Fariha</a:t>
            </a:r>
            <a:r>
              <a:rPr lang="en-US" sz="42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 Shah</a:t>
            </a:r>
          </a:p>
          <a:p>
            <a:pPr algn="ctr">
              <a:defRPr/>
            </a:pPr>
            <a:r>
              <a:rPr lang="en-US" sz="42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MS Data Science – Seattle University</a:t>
            </a:r>
            <a:endParaRPr lang="en-US" sz="4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660D2150-C4B6-4E14-B13B-A9330CA0275C}"/>
              </a:ext>
            </a:extLst>
          </p:cNvPr>
          <p:cNvSpPr txBox="1">
            <a:spLocks noChangeArrowheads="1"/>
          </p:cNvSpPr>
          <p:nvPr/>
        </p:nvSpPr>
        <p:spPr bwMode="auto">
          <a:xfrm>
            <a:off x="1028700" y="7083955"/>
            <a:ext cx="14277646" cy="2654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US" sz="2400" dirty="0" smtClean="0">
                <a:latin typeface="Open Sans" panose="020B0606030504020204" pitchFamily="34" charset="0"/>
                <a:ea typeface="Open Sans" panose="020B0606030504020204" pitchFamily="34" charset="0"/>
                <a:cs typeface="Open Sans" panose="020B0606030504020204" pitchFamily="34" charset="0"/>
              </a:rPr>
              <a:t>In this practical worksheet we have</a:t>
            </a:r>
            <a:r>
              <a:rPr lang="en-US" sz="2400" dirty="0" smtClean="0"/>
              <a:t> explored </a:t>
            </a:r>
            <a:r>
              <a:rPr lang="en-US" sz="2400" dirty="0"/>
              <a:t>the use of support vector </a:t>
            </a:r>
            <a:r>
              <a:rPr lang="en-US" sz="2400" dirty="0" smtClean="0"/>
              <a:t>models using 3 model types (Linear, radial, polynomial kernels) for classification using IPUMS Health survey dataset. We have assigned the task </a:t>
            </a:r>
            <a:r>
              <a:rPr lang="en-US" sz="2400" dirty="0"/>
              <a:t>is to explore how health behaviors impact health outcomes. The data was collected via the National Health Interview Survey </a:t>
            </a:r>
            <a:r>
              <a:rPr lang="en-US" sz="2400" dirty="0" smtClean="0"/>
              <a:t>through </a:t>
            </a:r>
            <a:r>
              <a:rPr lang="en-US" sz="2400" dirty="0"/>
              <a:t>IPUMS </a:t>
            </a:r>
            <a:r>
              <a:rPr lang="en-US" sz="2400" dirty="0" smtClean="0"/>
              <a:t>Health Survey.</a:t>
            </a:r>
            <a:r>
              <a:rPr lang="en-US" sz="2400" dirty="0"/>
              <a:t> This data set contains variables regarding respondent's demographics, 5 major health conditions such as (cancer, heart disease, diabetes, heart attack and stroke) and their lifestyle and behaviors like work hours, physical activity, sleep habits, and eating </a:t>
            </a:r>
            <a:r>
              <a:rPr lang="en-US" sz="2400" dirty="0" smtClean="0"/>
              <a:t>habits. </a:t>
            </a:r>
            <a:endParaRPr lang="en-US" sz="2400" dirty="0"/>
          </a:p>
        </p:txBody>
      </p:sp>
      <p:sp>
        <p:nvSpPr>
          <p:cNvPr id="19" name="Rectangle 10">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56B51769-050A-4089-A605-7F5F55540FEF}"/>
              </a:ext>
            </a:extLst>
          </p:cNvPr>
          <p:cNvSpPr>
            <a:spLocks noChangeArrowheads="1"/>
          </p:cNvSpPr>
          <p:nvPr/>
        </p:nvSpPr>
        <p:spPr bwMode="auto">
          <a:xfrm>
            <a:off x="1028700" y="5973789"/>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dirty="0" smtClean="0">
                <a:solidFill>
                  <a:schemeClr val="bg1"/>
                </a:solidFill>
                <a:latin typeface="Nunito" panose="00000500000000000000" pitchFamily="2" charset="0"/>
              </a:rPr>
              <a:t>Introduction </a:t>
            </a:r>
            <a:endParaRPr lang="en-US" sz="3600" b="1" dirty="0">
              <a:solidFill>
                <a:schemeClr val="bg1"/>
              </a:solidFill>
              <a:latin typeface="Nunito" panose="00000500000000000000" pitchFamily="2" charset="0"/>
            </a:endParaRPr>
          </a:p>
        </p:txBody>
      </p:sp>
      <p:sp>
        <p:nvSpPr>
          <p:cNvPr id="20"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9BF71E88-A0A1-440B-ABF9-DBF8076C9D49}"/>
              </a:ext>
            </a:extLst>
          </p:cNvPr>
          <p:cNvSpPr txBox="1">
            <a:spLocks noChangeArrowheads="1"/>
          </p:cNvSpPr>
          <p:nvPr/>
        </p:nvSpPr>
        <p:spPr bwMode="auto">
          <a:xfrm>
            <a:off x="621173" y="38023800"/>
            <a:ext cx="14277646" cy="30238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US" sz="2400" dirty="0"/>
              <a:t>We analyzed survey data from the National Health Interview Survey to predict diabetes using support vector machines. After cleaning the dataset by removing unknown and top-coded values, </a:t>
            </a:r>
            <a:r>
              <a:rPr lang="en-US" sz="2400" dirty="0" smtClean="0"/>
              <a:t>and subset the data on the basis of region (South) only responses from greater than 18 age group and only responses from males. We </a:t>
            </a:r>
            <a:r>
              <a:rPr lang="en-US" sz="2400" dirty="0"/>
              <a:t>selected key predictors related to age, BMI, weight, diet, and lifestyle. We handled class imbalance using </a:t>
            </a:r>
            <a:r>
              <a:rPr lang="en-US" sz="2400" dirty="0" err="1"/>
              <a:t>class_weight</a:t>
            </a:r>
            <a:r>
              <a:rPr lang="en-US" sz="2400" dirty="0"/>
              <a:t>='balanced' and trained Linear, RBF, and Polynomial SVM models. </a:t>
            </a:r>
            <a:r>
              <a:rPr lang="en-US" sz="2400" dirty="0" err="1"/>
              <a:t>Hyperparameters</a:t>
            </a:r>
            <a:r>
              <a:rPr lang="en-US" sz="2400" dirty="0"/>
              <a:t> were tuned using </a:t>
            </a:r>
            <a:r>
              <a:rPr lang="en-US" sz="2400" dirty="0" err="1"/>
              <a:t>GridSearchCV</a:t>
            </a:r>
            <a:r>
              <a:rPr lang="en-US" sz="2400" dirty="0"/>
              <a:t>. Model performance was evaluated using accuracy, classification </a:t>
            </a:r>
            <a:r>
              <a:rPr lang="en-US" sz="2400" dirty="0" smtClean="0"/>
              <a:t>report. </a:t>
            </a:r>
            <a:r>
              <a:rPr lang="en-US" sz="2400" dirty="0"/>
              <a:t>Finally, decision boundaries and correlation </a:t>
            </a:r>
            <a:r>
              <a:rPr lang="en-US" sz="2400" dirty="0" err="1"/>
              <a:t>heatmaps</a:t>
            </a:r>
            <a:r>
              <a:rPr lang="en-US" sz="2400" dirty="0"/>
              <a:t> were used to interpret model behavior and feature relationships</a:t>
            </a:r>
            <a:r>
              <a:rPr lang="en-US" sz="2400" dirty="0" smtClean="0"/>
              <a:t>. </a:t>
            </a:r>
            <a:endParaRPr lang="en-US" sz="2400" dirty="0"/>
          </a:p>
        </p:txBody>
      </p:sp>
      <p:sp>
        <p:nvSpPr>
          <p:cNvPr id="21" name="Rectangle 10">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D199CE64-341D-4865-BAC0-9C2B0065BF53}"/>
              </a:ext>
            </a:extLst>
          </p:cNvPr>
          <p:cNvSpPr>
            <a:spLocks noChangeArrowheads="1"/>
          </p:cNvSpPr>
          <p:nvPr/>
        </p:nvSpPr>
        <p:spPr bwMode="auto">
          <a:xfrm>
            <a:off x="621173" y="36728400"/>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dirty="0">
                <a:solidFill>
                  <a:schemeClr val="bg1"/>
                </a:solidFill>
                <a:latin typeface="Nunito" panose="00000500000000000000" pitchFamily="2" charset="0"/>
              </a:rPr>
              <a:t>Methodology</a:t>
            </a:r>
          </a:p>
        </p:txBody>
      </p:sp>
      <p:sp>
        <p:nvSpPr>
          <p:cNvPr id="26"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08B27C09-FD47-44CE-8AD0-B239C49C4F5D}"/>
              </a:ext>
            </a:extLst>
          </p:cNvPr>
          <p:cNvSpPr txBox="1">
            <a:spLocks noChangeArrowheads="1"/>
          </p:cNvSpPr>
          <p:nvPr/>
        </p:nvSpPr>
        <p:spPr bwMode="auto">
          <a:xfrm>
            <a:off x="1091609" y="11353800"/>
            <a:ext cx="14277646" cy="6975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b="1" dirty="0"/>
              <a:t>Support Vector Machines</a:t>
            </a:r>
            <a:r>
              <a:rPr lang="en-US" sz="2400" dirty="0"/>
              <a:t> (SVMs in short) are machine learning algorithms that are used for classification and regression </a:t>
            </a:r>
            <a:r>
              <a:rPr lang="en-US" sz="2400" dirty="0" smtClean="0"/>
              <a:t>purposes.</a:t>
            </a:r>
          </a:p>
          <a:p>
            <a:pPr algn="just">
              <a:lnSpc>
                <a:spcPct val="110000"/>
              </a:lnSpc>
            </a:pPr>
            <a:r>
              <a:rPr lang="en-US" sz="2400" dirty="0" smtClean="0"/>
              <a:t> </a:t>
            </a:r>
            <a:r>
              <a:rPr lang="en-US" sz="2400" dirty="0"/>
              <a:t>SVM algorithm is implemented using a kernel </a:t>
            </a:r>
            <a:r>
              <a:rPr lang="en-US" sz="2400" dirty="0" smtClean="0"/>
              <a:t>It </a:t>
            </a:r>
            <a:r>
              <a:rPr lang="en-US" sz="2400" dirty="0"/>
              <a:t>uses a technique called the </a:t>
            </a:r>
            <a:r>
              <a:rPr lang="en-US" sz="2400" dirty="0"/>
              <a:t>kernel trick</a:t>
            </a:r>
            <a:r>
              <a:rPr lang="en-US" sz="2400" dirty="0"/>
              <a:t>. </a:t>
            </a:r>
            <a:r>
              <a:rPr lang="en-US" sz="2400" dirty="0" smtClean="0"/>
              <a:t>In </a:t>
            </a:r>
            <a:r>
              <a:rPr lang="en-US" sz="2400" dirty="0"/>
              <a:t>simple words, a </a:t>
            </a:r>
            <a:r>
              <a:rPr lang="en-US" sz="2400" dirty="0"/>
              <a:t>kernel</a:t>
            </a:r>
            <a:r>
              <a:rPr lang="en-US" sz="2400" dirty="0"/>
              <a:t> is just a function that maps the data to a higher dimension where data is separable</a:t>
            </a:r>
            <a:r>
              <a:rPr lang="en-US" sz="2400" dirty="0" smtClean="0"/>
              <a:t>. </a:t>
            </a:r>
            <a:r>
              <a:rPr lang="en-US" sz="2400" dirty="0"/>
              <a:t>In the context of SVMs, there are 4 popular kernels </a:t>
            </a:r>
            <a:r>
              <a:rPr lang="en-US" sz="2400" dirty="0" smtClean="0"/>
              <a:t>–Linear </a:t>
            </a:r>
            <a:r>
              <a:rPr lang="en-US" sz="2400" dirty="0"/>
              <a:t>kernel</a:t>
            </a:r>
            <a:r>
              <a:rPr lang="en-US" sz="2400" dirty="0" smtClean="0"/>
              <a:t>, Polynomial </a:t>
            </a:r>
            <a:r>
              <a:rPr lang="en-US" sz="2400" dirty="0"/>
              <a:t>kernel</a:t>
            </a:r>
            <a:r>
              <a:rPr lang="en-US" sz="2400" dirty="0" smtClean="0"/>
              <a:t>, Radial </a:t>
            </a:r>
            <a:r>
              <a:rPr lang="en-US" sz="2400" dirty="0"/>
              <a:t>Basis Function (RBF) kernel</a:t>
            </a:r>
            <a:r>
              <a:rPr lang="en-US" sz="2400" dirty="0"/>
              <a:t> (also called Gaussian kernel) and </a:t>
            </a:r>
            <a:r>
              <a:rPr lang="en-US" sz="2400" dirty="0"/>
              <a:t>Sigmoid kernel</a:t>
            </a:r>
            <a:r>
              <a:rPr lang="en-US" sz="2400" dirty="0"/>
              <a:t>. These are described below </a:t>
            </a:r>
            <a:r>
              <a:rPr lang="en-US" sz="2400" dirty="0" smtClean="0"/>
              <a:t>:</a:t>
            </a:r>
          </a:p>
          <a:p>
            <a:pPr algn="just">
              <a:lnSpc>
                <a:spcPct val="110000"/>
              </a:lnSpc>
            </a:pPr>
            <a:r>
              <a:rPr lang="en-US" sz="2400" b="1" dirty="0" smtClean="0"/>
              <a:t>Linear</a:t>
            </a:r>
            <a:r>
              <a:rPr lang="en-US" sz="2400" b="1" dirty="0"/>
              <a:t>:</a:t>
            </a:r>
            <a:r>
              <a:rPr lang="en-US" sz="2400" dirty="0"/>
              <a:t> The linear kernel is computationally efficient and works well when the data is linearly separable. It is a good choice for a starting point.</a:t>
            </a:r>
          </a:p>
          <a:p>
            <a:pPr algn="just">
              <a:lnSpc>
                <a:spcPct val="110000"/>
              </a:lnSpc>
            </a:pPr>
            <a:endParaRPr lang="en-US" sz="2400" dirty="0" smtClean="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r>
              <a:rPr lang="en-US" sz="2400" b="1" dirty="0"/>
              <a:t>Radial Basis Function (RBF) - Default:</a:t>
            </a:r>
            <a:r>
              <a:rPr lang="en-US" sz="2400" dirty="0"/>
              <a:t> RBF kernel is versatile and often works well in practice. It is suitable for capturing complex relationships in the data.</a:t>
            </a:r>
          </a:p>
          <a:p>
            <a:pPr algn="just">
              <a:lnSpc>
                <a:spcPct val="110000"/>
              </a:lnSpc>
            </a:pPr>
            <a:endParaRPr lang="en-US" sz="2400" dirty="0" smtClean="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r>
              <a:rPr lang="en-US" sz="2400" b="1" dirty="0"/>
              <a:t>Polynomial (Poly):</a:t>
            </a:r>
            <a:r>
              <a:rPr lang="en-US" sz="2400" dirty="0"/>
              <a:t> The polynomial kernel is effective in capturing non-linear relationships. The degree of the polynomial can be adjusted to control the model complexity.</a:t>
            </a:r>
          </a:p>
          <a:p>
            <a:pPr algn="just">
              <a:lnSpc>
                <a:spcPct val="110000"/>
              </a:lnSpc>
            </a:pPr>
            <a:endParaRPr lang="en-US" sz="2400" dirty="0" smtClean="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27" name="Rectangle 10">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98D14DB5-1AFE-4838-B666-0B2184BF559F}"/>
              </a:ext>
            </a:extLst>
          </p:cNvPr>
          <p:cNvSpPr>
            <a:spLocks noChangeArrowheads="1"/>
          </p:cNvSpPr>
          <p:nvPr/>
        </p:nvSpPr>
        <p:spPr bwMode="auto">
          <a:xfrm>
            <a:off x="1066800" y="10058400"/>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dirty="0" smtClean="0">
                <a:solidFill>
                  <a:schemeClr val="bg1"/>
                </a:solidFill>
                <a:latin typeface="Nunito" panose="00000500000000000000" pitchFamily="2" charset="0"/>
              </a:rPr>
              <a:t>Technical Background </a:t>
            </a:r>
            <a:endParaRPr lang="en-US" sz="3600" b="1" dirty="0">
              <a:solidFill>
                <a:schemeClr val="bg1"/>
              </a:solidFill>
              <a:latin typeface="Nunito" panose="00000500000000000000" pitchFamily="2" charset="0"/>
            </a:endParaRPr>
          </a:p>
        </p:txBody>
      </p:sp>
      <p:sp>
        <p:nvSpPr>
          <p:cNvPr id="28"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6258151E-49CC-4DED-BAB7-C6568770CA38}"/>
              </a:ext>
            </a:extLst>
          </p:cNvPr>
          <p:cNvSpPr txBox="1">
            <a:spLocks noChangeArrowheads="1"/>
          </p:cNvSpPr>
          <p:nvPr/>
        </p:nvSpPr>
        <p:spPr bwMode="auto">
          <a:xfrm>
            <a:off x="16689661" y="42138600"/>
            <a:ext cx="14277646" cy="17620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marL="457200" indent="-457200" algn="just">
              <a:lnSpc>
                <a:spcPct val="110000"/>
              </a:lnSpc>
              <a:buAutoNum type="arabicPeriod"/>
            </a:pPr>
            <a:r>
              <a:rPr lang="en-US" dirty="0" smtClean="0">
                <a:latin typeface="Open Sans" panose="020B0606030504020204" pitchFamily="34" charset="0"/>
                <a:ea typeface="Open Sans" panose="020B0606030504020204" pitchFamily="34" charset="0"/>
                <a:cs typeface="Open Sans" panose="020B0606030504020204" pitchFamily="34" charset="0"/>
                <a:hlinkClick r:id="rId2"/>
              </a:rPr>
              <a:t>https</a:t>
            </a:r>
            <a:r>
              <a:rPr lang="en-US" dirty="0">
                <a:latin typeface="Open Sans" panose="020B0606030504020204" pitchFamily="34" charset="0"/>
                <a:ea typeface="Open Sans" panose="020B0606030504020204" pitchFamily="34" charset="0"/>
                <a:cs typeface="Open Sans" panose="020B0606030504020204" pitchFamily="34" charset="0"/>
                <a:hlinkClick r:id="rId2"/>
              </a:rPr>
              <a:t>://www.kaggle.com/code/prashant111/svm-classifier-tutorial/notebook#2.-</a:t>
            </a:r>
            <a:r>
              <a:rPr lang="en-US" dirty="0" smtClean="0">
                <a:latin typeface="Open Sans" panose="020B0606030504020204" pitchFamily="34" charset="0"/>
                <a:ea typeface="Open Sans" panose="020B0606030504020204" pitchFamily="34" charset="0"/>
                <a:cs typeface="Open Sans" panose="020B0606030504020204" pitchFamily="34" charset="0"/>
                <a:hlinkClick r:id="rId2"/>
              </a:rPr>
              <a:t>Support-Vector-Machines-intuition-</a:t>
            </a:r>
            <a:endParaRPr lang="en-US" dirty="0" smtClean="0">
              <a:latin typeface="Open Sans" panose="020B0606030504020204" pitchFamily="34" charset="0"/>
              <a:ea typeface="Open Sans" panose="020B0606030504020204" pitchFamily="34" charset="0"/>
              <a:cs typeface="Open Sans" panose="020B0606030504020204" pitchFamily="34" charset="0"/>
            </a:endParaRPr>
          </a:p>
          <a:p>
            <a:pPr marL="457200" indent="-457200" algn="just">
              <a:lnSpc>
                <a:spcPct val="110000"/>
              </a:lnSpc>
              <a:buAutoNum type="arabicPeriod"/>
            </a:pPr>
            <a:r>
              <a:rPr lang="en-US" dirty="0">
                <a:latin typeface="Open Sans" panose="020B0606030504020204" pitchFamily="34" charset="0"/>
                <a:ea typeface="Open Sans" panose="020B0606030504020204" pitchFamily="34" charset="0"/>
                <a:cs typeface="Open Sans" panose="020B0606030504020204" pitchFamily="34" charset="0"/>
                <a:hlinkClick r:id="rId3"/>
              </a:rPr>
              <a:t>https://medium.com/@</a:t>
            </a:r>
            <a:r>
              <a:rPr lang="en-US" dirty="0" smtClean="0">
                <a:latin typeface="Open Sans" panose="020B0606030504020204" pitchFamily="34" charset="0"/>
                <a:ea typeface="Open Sans" panose="020B0606030504020204" pitchFamily="34" charset="0"/>
                <a:cs typeface="Open Sans" panose="020B0606030504020204" pitchFamily="34" charset="0"/>
                <a:hlinkClick r:id="rId3"/>
              </a:rPr>
              <a:t>abhishekjainindore24/svm-kernels-and-its-type-dfc3d5f2dcd8</a:t>
            </a:r>
            <a:endParaRPr lang="en-US" dirty="0" smtClean="0">
              <a:latin typeface="Open Sans" panose="020B0606030504020204" pitchFamily="34" charset="0"/>
              <a:ea typeface="Open Sans" panose="020B0606030504020204" pitchFamily="34" charset="0"/>
              <a:cs typeface="Open Sans" panose="020B0606030504020204" pitchFamily="34" charset="0"/>
            </a:endParaRPr>
          </a:p>
          <a:p>
            <a:pPr marL="457200" indent="-457200" algn="just">
              <a:lnSpc>
                <a:spcPct val="110000"/>
              </a:lnSpc>
              <a:buAutoNum type="arabicPeriod"/>
            </a:pPr>
            <a:r>
              <a:rPr lang="en-US" dirty="0">
                <a:latin typeface="Open Sans" panose="020B0606030504020204" pitchFamily="34" charset="0"/>
                <a:ea typeface="Open Sans" panose="020B0606030504020204" pitchFamily="34" charset="0"/>
                <a:cs typeface="Open Sans" panose="020B0606030504020204" pitchFamily="34" charset="0"/>
                <a:hlinkClick r:id="rId4"/>
              </a:rPr>
              <a:t>https://</a:t>
            </a:r>
            <a:r>
              <a:rPr lang="en-US" dirty="0" smtClean="0">
                <a:latin typeface="Open Sans" panose="020B0606030504020204" pitchFamily="34" charset="0"/>
                <a:ea typeface="Open Sans" panose="020B0606030504020204" pitchFamily="34" charset="0"/>
                <a:cs typeface="Open Sans" panose="020B0606030504020204" pitchFamily="34" charset="0"/>
                <a:hlinkClick r:id="rId4"/>
              </a:rPr>
              <a:t>scikit-learn.org/stable/modules/generated/sklearn.model_selection.GridSearchCV.html</a:t>
            </a:r>
            <a:endParaRPr lang="en-US" dirty="0">
              <a:latin typeface="Open Sans" panose="020B0606030504020204" pitchFamily="34" charset="0"/>
              <a:ea typeface="Open Sans" panose="020B0606030504020204" pitchFamily="34" charset="0"/>
              <a:cs typeface="Open Sans" panose="020B0606030504020204" pitchFamily="34" charset="0"/>
            </a:endParaRPr>
          </a:p>
          <a:p>
            <a:pPr marL="457200" indent="-457200" algn="just">
              <a:lnSpc>
                <a:spcPct val="110000"/>
              </a:lnSpc>
              <a:buAutoNum type="arabicPeriod"/>
            </a:pPr>
            <a:r>
              <a:rPr lang="en-US">
                <a:latin typeface="Open Sans" panose="020B0606030504020204" pitchFamily="34" charset="0"/>
                <a:ea typeface="Open Sans" panose="020B0606030504020204" pitchFamily="34" charset="0"/>
                <a:cs typeface="Open Sans" panose="020B0606030504020204" pitchFamily="34" charset="0"/>
                <a:hlinkClick r:id="rId5"/>
              </a:rPr>
              <a:t>https</a:t>
            </a:r>
            <a:r>
              <a:rPr lang="en-US">
                <a:latin typeface="Open Sans" panose="020B0606030504020204" pitchFamily="34" charset="0"/>
                <a:ea typeface="Open Sans" panose="020B0606030504020204" pitchFamily="34" charset="0"/>
                <a:cs typeface="Open Sans" panose="020B0606030504020204" pitchFamily="34" charset="0"/>
                <a:hlinkClick r:id="rId5"/>
              </a:rPr>
              <a:t>://</a:t>
            </a:r>
            <a:r>
              <a:rPr lang="en-US" smtClean="0">
                <a:latin typeface="Open Sans" panose="020B0606030504020204" pitchFamily="34" charset="0"/>
                <a:ea typeface="Open Sans" panose="020B0606030504020204" pitchFamily="34" charset="0"/>
                <a:cs typeface="Open Sans" panose="020B0606030504020204" pitchFamily="34" charset="0"/>
                <a:hlinkClick r:id="rId5"/>
              </a:rPr>
              <a:t>serokell.io/blog/support-vector-machine-algorithm</a:t>
            </a:r>
            <a:endParaRPr lang="en-US" smtClean="0">
              <a:latin typeface="Open Sans" panose="020B0606030504020204" pitchFamily="34" charset="0"/>
              <a:ea typeface="Open Sans" panose="020B0606030504020204" pitchFamily="34" charset="0"/>
              <a:cs typeface="Open Sans" panose="020B0606030504020204" pitchFamily="34" charset="0"/>
            </a:endParaRPr>
          </a:p>
          <a:p>
            <a:pPr marL="457200" indent="-457200" algn="just">
              <a:lnSpc>
                <a:spcPct val="110000"/>
              </a:lnSpc>
              <a:buAutoNum type="arabicPeriod"/>
            </a:pPr>
            <a:endParaRPr lang="en-US" dirty="0">
              <a:latin typeface="Open Sans" panose="020B0606030504020204" pitchFamily="34" charset="0"/>
              <a:ea typeface="Open Sans" panose="020B0606030504020204" pitchFamily="34" charset="0"/>
              <a:cs typeface="Open Sans" panose="020B0606030504020204" pitchFamily="34" charset="0"/>
            </a:endParaRPr>
          </a:p>
        </p:txBody>
      </p:sp>
      <p:sp>
        <p:nvSpPr>
          <p:cNvPr id="29" name="Rectangle 10">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B159E2ED-58ED-4C4D-AADA-65963204CFC8}"/>
              </a:ext>
            </a:extLst>
          </p:cNvPr>
          <p:cNvSpPr>
            <a:spLocks noChangeArrowheads="1"/>
          </p:cNvSpPr>
          <p:nvPr/>
        </p:nvSpPr>
        <p:spPr bwMode="auto">
          <a:xfrm>
            <a:off x="16722610" y="40946564"/>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dirty="0" smtClean="0">
                <a:solidFill>
                  <a:schemeClr val="bg1"/>
                </a:solidFill>
                <a:latin typeface="Nunito" panose="00000500000000000000" pitchFamily="2" charset="0"/>
              </a:rPr>
              <a:t>References</a:t>
            </a:r>
            <a:endParaRPr lang="en-US" sz="3600" b="1" dirty="0">
              <a:solidFill>
                <a:schemeClr val="bg1"/>
              </a:solidFill>
              <a:latin typeface="Nunito" panose="00000500000000000000" pitchFamily="2" charset="0"/>
            </a:endParaRPr>
          </a:p>
        </p:txBody>
      </p:sp>
      <p:sp>
        <p:nvSpPr>
          <p:cNvPr id="30"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418E6029-BC8D-48A6-B73A-6AF8EE0DED0C}"/>
              </a:ext>
            </a:extLst>
          </p:cNvPr>
          <p:cNvSpPr txBox="1">
            <a:spLocks noChangeArrowheads="1"/>
          </p:cNvSpPr>
          <p:nvPr/>
        </p:nvSpPr>
        <p:spPr bwMode="auto">
          <a:xfrm>
            <a:off x="16722610" y="37414200"/>
            <a:ext cx="14277646" cy="3295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dirty="0"/>
              <a:t>This study demonstrated the application of Support Vector Machines (SVMs) to predict diabetes using health behavior and demographic indicators from the National Health Interview Survey. Among the three kernels tested (Linear, RBF, and Polynomial), the RBF and Polynomial models captured more complex nonlinear patterns than the Linear model, though all showed challenges due to class imbalance and overlapping feature space. </a:t>
            </a:r>
            <a:r>
              <a:rPr lang="en-US" sz="2400" dirty="0" err="1"/>
              <a:t>Hyperparameter</a:t>
            </a:r>
            <a:r>
              <a:rPr lang="en-US" sz="2400" dirty="0"/>
              <a:t> tuning via </a:t>
            </a:r>
            <a:r>
              <a:rPr lang="en-US" sz="2400" dirty="0" err="1"/>
              <a:t>GridSearchCV</a:t>
            </a:r>
            <a:r>
              <a:rPr lang="en-US" sz="2400" dirty="0"/>
              <a:t> improved model performance, and decision boundary visualizations highlighted the limitations of using only BMI and age as predictors. Overall, while SVMs offer valuable insights into health outcome prediction, incorporating a broader set of features may enhance model accuracy and discrimination power.</a:t>
            </a: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31" name="Rectangle 10">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6127A719-505A-4C44-8032-B19C962A0648}"/>
              </a:ext>
            </a:extLst>
          </p:cNvPr>
          <p:cNvSpPr>
            <a:spLocks noChangeArrowheads="1"/>
          </p:cNvSpPr>
          <p:nvPr/>
        </p:nvSpPr>
        <p:spPr bwMode="auto">
          <a:xfrm>
            <a:off x="16689661" y="36271200"/>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dirty="0">
                <a:solidFill>
                  <a:schemeClr val="bg1"/>
                </a:solidFill>
                <a:latin typeface="Nunito" panose="00000500000000000000" pitchFamily="2" charset="0"/>
              </a:rPr>
              <a:t>Conclusion</a:t>
            </a:r>
          </a:p>
        </p:txBody>
      </p:sp>
      <p:sp>
        <p:nvSpPr>
          <p:cNvPr id="22" name="Rectangle 10">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98D14DB5-1AFE-4838-B666-0B2184BF559F}"/>
              </a:ext>
            </a:extLst>
          </p:cNvPr>
          <p:cNvSpPr>
            <a:spLocks noChangeArrowheads="1"/>
          </p:cNvSpPr>
          <p:nvPr/>
        </p:nvSpPr>
        <p:spPr bwMode="auto">
          <a:xfrm>
            <a:off x="17477778" y="5973789"/>
            <a:ext cx="14277646" cy="914400"/>
          </a:xfrm>
          <a:prstGeom prst="rect">
            <a:avLst/>
          </a:prstGeom>
          <a:solidFill>
            <a:srgbClr val="A0BEC8"/>
          </a:solidFill>
          <a:ln w="12700">
            <a:noFill/>
            <a:miter lim="800000"/>
          </a:ln>
        </p:spPr>
        <p:txBody>
          <a:bodyPr wrap="none" lIns="205740" tIns="54864" rIns="205740" bIns="51422" anchor="ctr" anchorCtr="0"/>
          <a:lstStyle>
            <a:defPPr>
              <a:defRPr kern="1200"/>
            </a:defPPr>
          </a:lstStyle>
          <a:p>
            <a:pPr algn="ctr" defTabSz="3526941">
              <a:defRPr/>
            </a:pPr>
            <a:r>
              <a:rPr lang="en-US" sz="3600" b="1" dirty="0" smtClean="0">
                <a:solidFill>
                  <a:schemeClr val="bg1"/>
                </a:solidFill>
                <a:latin typeface="Nunito" panose="00000500000000000000" pitchFamily="2" charset="0"/>
              </a:rPr>
              <a:t>Results</a:t>
            </a:r>
            <a:endParaRPr lang="en-US" sz="3600" b="1" dirty="0">
              <a:solidFill>
                <a:schemeClr val="bg1"/>
              </a:solidFill>
              <a:latin typeface="Nunito" panose="00000500000000000000" pitchFamily="2" charset="0"/>
            </a:endParaRPr>
          </a:p>
        </p:txBody>
      </p:sp>
      <p:sp>
        <p:nvSpPr>
          <p:cNvPr id="23"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08B27C09-FD47-44CE-8AD0-B239C49C4F5D}"/>
              </a:ext>
            </a:extLst>
          </p:cNvPr>
          <p:cNvSpPr txBox="1">
            <a:spLocks noChangeArrowheads="1"/>
          </p:cNvSpPr>
          <p:nvPr/>
        </p:nvSpPr>
        <p:spPr bwMode="auto">
          <a:xfrm>
            <a:off x="17754600" y="7310644"/>
            <a:ext cx="14277646" cy="475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dirty="0" smtClean="0">
                <a:latin typeface="+mj-lt"/>
                <a:ea typeface="Open Sans" panose="020B0606030504020204" pitchFamily="34" charset="0"/>
                <a:cs typeface="Open Sans" panose="020B0606030504020204" pitchFamily="34" charset="0"/>
              </a:rPr>
              <a:t>Trained Three different SVM model (Linear, Kernel, Polynomial ) with default </a:t>
            </a:r>
            <a:r>
              <a:rPr lang="en-US" sz="2400" dirty="0" err="1" smtClean="0">
                <a:latin typeface="+mj-lt"/>
                <a:ea typeface="Open Sans" panose="020B0606030504020204" pitchFamily="34" charset="0"/>
                <a:cs typeface="Open Sans" panose="020B0606030504020204" pitchFamily="34" charset="0"/>
              </a:rPr>
              <a:t>hyperparameters</a:t>
            </a:r>
            <a:endParaRPr lang="en-US" sz="2400" dirty="0">
              <a:latin typeface="+mj-lt"/>
              <a:ea typeface="Open Sans" panose="020B0606030504020204" pitchFamily="34" charset="0"/>
              <a:cs typeface="Open Sans" panose="020B0606030504020204" pitchFamily="34" charset="0"/>
            </a:endParaRPr>
          </a:p>
        </p:txBody>
      </p:sp>
      <p:pic>
        <p:nvPicPr>
          <p:cNvPr id="1026"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36227" y="17207345"/>
            <a:ext cx="13462592" cy="784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08B27C09-FD47-44CE-8AD0-B239C49C4F5D}"/>
              </a:ext>
            </a:extLst>
          </p:cNvPr>
          <p:cNvSpPr txBox="1">
            <a:spLocks noChangeArrowheads="1"/>
          </p:cNvSpPr>
          <p:nvPr/>
        </p:nvSpPr>
        <p:spPr bwMode="auto">
          <a:xfrm>
            <a:off x="929641" y="25313640"/>
            <a:ext cx="4785360" cy="487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US" sz="2400" dirty="0"/>
              <a:t>The </a:t>
            </a:r>
            <a:r>
              <a:rPr lang="en-US" sz="2400" b="1" dirty="0"/>
              <a:t>C </a:t>
            </a:r>
            <a:r>
              <a:rPr lang="en-US" sz="2400" b="1" dirty="0" err="1"/>
              <a:t>hyperparameter</a:t>
            </a:r>
            <a:r>
              <a:rPr lang="en-US" sz="2400" dirty="0"/>
              <a:t> in a Support Vector Machine controls the trade-off between achieving a </a:t>
            </a:r>
            <a:r>
              <a:rPr lang="en-US" sz="2400" b="1" dirty="0"/>
              <a:t>wide margin</a:t>
            </a:r>
            <a:r>
              <a:rPr lang="en-US" sz="2400" dirty="0"/>
              <a:t> and </a:t>
            </a:r>
            <a:r>
              <a:rPr lang="en-US" sz="2400" b="1" dirty="0"/>
              <a:t>correctly classifying training points</a:t>
            </a:r>
            <a:r>
              <a:rPr lang="en-US" sz="2400" dirty="0"/>
              <a:t>.</a:t>
            </a:r>
          </a:p>
          <a:p>
            <a:endParaRPr lang="en-US" sz="2400" dirty="0" smtClean="0"/>
          </a:p>
          <a:p>
            <a:r>
              <a:rPr lang="en-US" sz="2400" dirty="0" smtClean="0"/>
              <a:t>A </a:t>
            </a:r>
            <a:r>
              <a:rPr lang="en-US" sz="2400" b="1" dirty="0"/>
              <a:t>low C value</a:t>
            </a:r>
            <a:r>
              <a:rPr lang="en-US" sz="2400" dirty="0"/>
              <a:t> allows the model to create a </a:t>
            </a:r>
            <a:r>
              <a:rPr lang="en-US" sz="2400" b="1" dirty="0"/>
              <a:t>broader margin</a:t>
            </a:r>
            <a:r>
              <a:rPr lang="en-US" sz="2400" dirty="0"/>
              <a:t>, even if it means allowing more misclassifications. This promotes generalization but may sacrifice some accuracy on the training data</a:t>
            </a:r>
            <a:r>
              <a:rPr lang="en-US" sz="2400" dirty="0" smtClean="0"/>
              <a:t>.</a:t>
            </a:r>
            <a:endParaRPr lang="en-US" sz="2400" dirty="0"/>
          </a:p>
        </p:txBody>
      </p:sp>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00800" y="25322628"/>
            <a:ext cx="8100217" cy="4861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400800" y="30784800"/>
            <a:ext cx="8239876" cy="49453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701749" y="32113779"/>
            <a:ext cx="4765158" cy="3046988"/>
          </a:xfrm>
          <a:prstGeom prst="rect">
            <a:avLst/>
          </a:prstGeom>
        </p:spPr>
        <p:txBody>
          <a:bodyPr wrap="square">
            <a:spAutoFit/>
          </a:bodyPr>
          <a:lstStyle/>
          <a:p>
            <a:r>
              <a:rPr lang="en-US" sz="2400" dirty="0"/>
              <a:t>A </a:t>
            </a:r>
            <a:r>
              <a:rPr lang="en-US" sz="2400" b="1" dirty="0"/>
              <a:t>high C value</a:t>
            </a:r>
            <a:r>
              <a:rPr lang="en-US" sz="2400" dirty="0"/>
              <a:t> places a </a:t>
            </a:r>
            <a:r>
              <a:rPr lang="en-US" sz="2400" b="1" dirty="0"/>
              <a:t>strong penalty</a:t>
            </a:r>
            <a:r>
              <a:rPr lang="en-US" sz="2400" dirty="0"/>
              <a:t> on misclassified points, so the model focuses on minimizing classification errors. This often results in a </a:t>
            </a:r>
            <a:r>
              <a:rPr lang="en-US" sz="2400" b="1" dirty="0"/>
              <a:t>tighter margin</a:t>
            </a:r>
            <a:r>
              <a:rPr lang="en-US" sz="2400" dirty="0"/>
              <a:t> that fits the training data more closely, which can increase the risk of </a:t>
            </a:r>
            <a:r>
              <a:rPr lang="en-US" sz="2400" dirty="0" err="1"/>
              <a:t>overfitting</a:t>
            </a:r>
            <a:r>
              <a:rPr lang="en-US" sz="2400" dirty="0"/>
              <a:t>.</a:t>
            </a:r>
            <a:endParaRPr lang="en-US" sz="2400" dirty="0"/>
          </a:p>
        </p:txBody>
      </p:sp>
      <p:graphicFrame>
        <p:nvGraphicFramePr>
          <p:cNvPr id="3" name="Table 2"/>
          <p:cNvGraphicFramePr>
            <a:graphicFrameLocks noGrp="1"/>
          </p:cNvGraphicFramePr>
          <p:nvPr>
            <p:extLst>
              <p:ext uri="{D42A27DB-BD31-4B8C-83A1-F6EECF244321}">
                <p14:modId xmlns:p14="http://schemas.microsoft.com/office/powerpoint/2010/main" val="918234394"/>
              </p:ext>
            </p:extLst>
          </p:nvPr>
        </p:nvGraphicFramePr>
        <p:xfrm>
          <a:off x="17741579" y="8153400"/>
          <a:ext cx="13750044" cy="2651760"/>
        </p:xfrm>
        <a:graphic>
          <a:graphicData uri="http://schemas.openxmlformats.org/drawingml/2006/table">
            <a:tbl>
              <a:tblPr firstRow="1" bandRow="1">
                <a:tableStyleId>{616DA210-FB5B-4158-B5E0-FEB733F419BA}</a:tableStyleId>
              </a:tblPr>
              <a:tblGrid>
                <a:gridCol w="3437511"/>
                <a:gridCol w="3437511"/>
                <a:gridCol w="3437511"/>
                <a:gridCol w="3437511"/>
              </a:tblGrid>
              <a:tr h="123009">
                <a:tc>
                  <a:txBody>
                    <a:bodyPr/>
                    <a:lstStyle/>
                    <a:p>
                      <a:endParaRPr lang="en-US" sz="2400" dirty="0"/>
                    </a:p>
                  </a:txBody>
                  <a:tcPr/>
                </a:tc>
                <a:tc>
                  <a:txBody>
                    <a:bodyPr/>
                    <a:lstStyle/>
                    <a:p>
                      <a:r>
                        <a:rPr lang="en-US" sz="2400" dirty="0" smtClean="0"/>
                        <a:t>SVM (Linear Kernel)</a:t>
                      </a:r>
                      <a:endParaRPr lang="en-US" sz="2400" dirty="0"/>
                    </a:p>
                  </a:txBody>
                  <a:tcPr/>
                </a:tc>
                <a:tc>
                  <a:txBody>
                    <a:bodyPr/>
                    <a:lstStyle/>
                    <a:p>
                      <a:r>
                        <a:rPr lang="en-US" sz="2400" dirty="0" smtClean="0"/>
                        <a:t>SVM</a:t>
                      </a:r>
                      <a:r>
                        <a:rPr lang="en-US" sz="2400" baseline="0" dirty="0" smtClean="0"/>
                        <a:t> (RBF) Kernel</a:t>
                      </a:r>
                      <a:endParaRPr lang="en-US" sz="2400" dirty="0"/>
                    </a:p>
                  </a:txBody>
                  <a:tcPr/>
                </a:tc>
                <a:tc>
                  <a:txBody>
                    <a:bodyPr/>
                    <a:lstStyle/>
                    <a:p>
                      <a:r>
                        <a:rPr lang="en-US" sz="2400" dirty="0" smtClean="0"/>
                        <a:t>SVM (Polynomial) Kernel</a:t>
                      </a:r>
                      <a:endParaRPr lang="en-US" sz="2400" dirty="0"/>
                    </a:p>
                  </a:txBody>
                  <a:tcPr/>
                </a:tc>
              </a:tr>
              <a:tr h="123009">
                <a:tc>
                  <a:txBody>
                    <a:bodyPr/>
                    <a:lstStyle/>
                    <a:p>
                      <a:r>
                        <a:rPr lang="en-US" sz="2400" dirty="0" smtClean="0"/>
                        <a:t>Accuracy</a:t>
                      </a:r>
                      <a:endParaRPr lang="en-US" sz="2400" dirty="0"/>
                    </a:p>
                  </a:txBody>
                  <a:tcPr/>
                </a:tc>
                <a:tc>
                  <a:txBody>
                    <a:bodyPr/>
                    <a:lstStyle/>
                    <a:p>
                      <a:r>
                        <a:rPr lang="en-US" sz="2400" dirty="0" smtClean="0"/>
                        <a:t>67%</a:t>
                      </a:r>
                      <a:endParaRPr lang="en-US" sz="2400" dirty="0"/>
                    </a:p>
                  </a:txBody>
                  <a:tcPr/>
                </a:tc>
                <a:tc>
                  <a:txBody>
                    <a:bodyPr/>
                    <a:lstStyle/>
                    <a:p>
                      <a:r>
                        <a:rPr lang="en-US" sz="2400" dirty="0" smtClean="0"/>
                        <a:t>77%</a:t>
                      </a:r>
                      <a:endParaRPr lang="en-US" sz="2400" dirty="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68%</a:t>
                      </a:r>
                    </a:p>
                  </a:txBody>
                  <a:tcPr/>
                </a:tc>
              </a:tr>
              <a:tr h="123009">
                <a:tc>
                  <a:txBody>
                    <a:bodyPr/>
                    <a:lstStyle/>
                    <a:p>
                      <a:r>
                        <a:rPr lang="en-US" sz="2400" dirty="0" smtClean="0"/>
                        <a:t>Recall</a:t>
                      </a:r>
                      <a:endParaRPr lang="en-US" sz="2400" dirty="0"/>
                    </a:p>
                  </a:txBody>
                  <a:tcPr/>
                </a:tc>
                <a:tc>
                  <a:txBody>
                    <a:bodyPr/>
                    <a:lstStyle/>
                    <a:p>
                      <a:r>
                        <a:rPr lang="en-US" sz="2400" dirty="0" smtClean="0"/>
                        <a:t>(No: 65%)</a:t>
                      </a:r>
                      <a:r>
                        <a:rPr lang="en-US" sz="2400" baseline="0" dirty="0" smtClean="0"/>
                        <a:t> (Yes: 79%) </a:t>
                      </a:r>
                      <a:endParaRPr lang="en-US" sz="2400" dirty="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81%)</a:t>
                      </a:r>
                      <a:r>
                        <a:rPr lang="en-US" sz="2400" baseline="0" dirty="0" smtClean="0"/>
                        <a:t> (Yes: 51%) </a:t>
                      </a:r>
                      <a:endParaRPr lang="en-US" sz="2400" dirty="0" smtClean="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70%)</a:t>
                      </a:r>
                      <a:r>
                        <a:rPr lang="en-US" sz="2400" baseline="0" dirty="0" smtClean="0"/>
                        <a:t> (Yes: 55%) </a:t>
                      </a:r>
                      <a:endParaRPr lang="en-US" sz="2400" dirty="0" smtClean="0"/>
                    </a:p>
                  </a:txBody>
                  <a:tcPr/>
                </a:tc>
              </a:tr>
              <a:tr h="123009">
                <a:tc>
                  <a:txBody>
                    <a:bodyPr/>
                    <a:lstStyle/>
                    <a:p>
                      <a:r>
                        <a:rPr lang="en-US" sz="2400" dirty="0" smtClean="0"/>
                        <a:t>F1-Score</a:t>
                      </a:r>
                      <a:endParaRPr lang="en-US" sz="2400" dirty="0"/>
                    </a:p>
                  </a:txBody>
                  <a:tcPr/>
                </a:tc>
                <a:tc>
                  <a:txBody>
                    <a:bodyPr/>
                    <a:lstStyle/>
                    <a:p>
                      <a:r>
                        <a:rPr lang="en-US" sz="2400" dirty="0" smtClean="0"/>
                        <a:t>(No: 78%) (Yes: 34%)</a:t>
                      </a:r>
                      <a:endParaRPr lang="en-US" sz="2400" dirty="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86%)</a:t>
                      </a:r>
                      <a:r>
                        <a:rPr lang="en-US" sz="2400" baseline="0" dirty="0" smtClean="0"/>
                        <a:t> (Yes: 33%) </a:t>
                      </a:r>
                      <a:endParaRPr lang="en-US" sz="2400" dirty="0" smtClean="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80%)</a:t>
                      </a:r>
                      <a:r>
                        <a:rPr lang="en-US" sz="2400" baseline="0" dirty="0" smtClean="0"/>
                        <a:t> (Yes: 28%) </a:t>
                      </a:r>
                      <a:endParaRPr lang="en-US" sz="2400" dirty="0" smtClean="0"/>
                    </a:p>
                  </a:txBody>
                  <a:tcPr/>
                </a:tc>
              </a:tr>
              <a:tr h="123009">
                <a:tc>
                  <a:txBody>
                    <a:bodyPr/>
                    <a:lstStyle/>
                    <a:p>
                      <a:r>
                        <a:rPr lang="en-US" sz="2400" dirty="0" smtClean="0"/>
                        <a:t>Precision</a:t>
                      </a:r>
                      <a:endParaRPr lang="en-US" sz="2400" dirty="0"/>
                    </a:p>
                  </a:txBody>
                  <a:tcPr/>
                </a:tc>
                <a:tc>
                  <a:txBody>
                    <a:bodyPr/>
                    <a:lstStyle/>
                    <a:p>
                      <a:r>
                        <a:rPr lang="en-US" sz="2400" dirty="0" smtClean="0"/>
                        <a:t>(No: 98%) (Yes:22%)</a:t>
                      </a:r>
                      <a:endParaRPr lang="en-US" sz="2400" dirty="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93%)</a:t>
                      </a:r>
                      <a:r>
                        <a:rPr lang="en-US" sz="2400" baseline="0" dirty="0" smtClean="0"/>
                        <a:t> (Yes: 25%) </a:t>
                      </a:r>
                      <a:endParaRPr lang="en-US" sz="2400" dirty="0" smtClean="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92%)</a:t>
                      </a:r>
                      <a:r>
                        <a:rPr lang="en-US" sz="2400" baseline="0" dirty="0" smtClean="0"/>
                        <a:t> (Yes: 19%) </a:t>
                      </a:r>
                      <a:endParaRPr lang="en-US" sz="2400" dirty="0" smtClean="0"/>
                    </a:p>
                  </a:txBody>
                  <a:tcPr/>
                </a:tc>
              </a:tr>
            </a:tbl>
          </a:graphicData>
        </a:graphic>
      </p:graphicFrame>
      <p:graphicFrame>
        <p:nvGraphicFramePr>
          <p:cNvPr id="33" name="Table 32"/>
          <p:cNvGraphicFramePr>
            <a:graphicFrameLocks noGrp="1"/>
          </p:cNvGraphicFramePr>
          <p:nvPr>
            <p:extLst>
              <p:ext uri="{D42A27DB-BD31-4B8C-83A1-F6EECF244321}">
                <p14:modId xmlns:p14="http://schemas.microsoft.com/office/powerpoint/2010/main" val="867747664"/>
              </p:ext>
            </p:extLst>
          </p:nvPr>
        </p:nvGraphicFramePr>
        <p:xfrm>
          <a:off x="17774093" y="12167264"/>
          <a:ext cx="13750044" cy="2651760"/>
        </p:xfrm>
        <a:graphic>
          <a:graphicData uri="http://schemas.openxmlformats.org/drawingml/2006/table">
            <a:tbl>
              <a:tblPr firstRow="1" bandRow="1">
                <a:tableStyleId>{616DA210-FB5B-4158-B5E0-FEB733F419BA}</a:tableStyleId>
              </a:tblPr>
              <a:tblGrid>
                <a:gridCol w="3437511"/>
                <a:gridCol w="3437511"/>
                <a:gridCol w="3437511"/>
                <a:gridCol w="3437511"/>
              </a:tblGrid>
              <a:tr h="123009">
                <a:tc>
                  <a:txBody>
                    <a:bodyPr/>
                    <a:lstStyle/>
                    <a:p>
                      <a:endParaRPr lang="en-US" sz="2400" dirty="0"/>
                    </a:p>
                  </a:txBody>
                  <a:tcPr/>
                </a:tc>
                <a:tc>
                  <a:txBody>
                    <a:bodyPr/>
                    <a:lstStyle/>
                    <a:p>
                      <a:r>
                        <a:rPr lang="en-US" sz="2400" dirty="0" smtClean="0"/>
                        <a:t>SVM (Linear Kernel)</a:t>
                      </a:r>
                      <a:endParaRPr lang="en-US" sz="2400" dirty="0"/>
                    </a:p>
                  </a:txBody>
                  <a:tcPr/>
                </a:tc>
                <a:tc>
                  <a:txBody>
                    <a:bodyPr/>
                    <a:lstStyle/>
                    <a:p>
                      <a:r>
                        <a:rPr lang="en-US" sz="2400" dirty="0" smtClean="0"/>
                        <a:t>SVM</a:t>
                      </a:r>
                      <a:r>
                        <a:rPr lang="en-US" sz="2400" baseline="0" dirty="0" smtClean="0"/>
                        <a:t> (RBF) Kernel</a:t>
                      </a:r>
                      <a:endParaRPr lang="en-US" sz="2400" dirty="0"/>
                    </a:p>
                  </a:txBody>
                  <a:tcPr/>
                </a:tc>
                <a:tc>
                  <a:txBody>
                    <a:bodyPr/>
                    <a:lstStyle/>
                    <a:p>
                      <a:r>
                        <a:rPr lang="en-US" sz="2400" dirty="0" smtClean="0"/>
                        <a:t>SVM (Polynomial) Kernel</a:t>
                      </a:r>
                      <a:endParaRPr lang="en-US" sz="2400" dirty="0"/>
                    </a:p>
                  </a:txBody>
                  <a:tcPr/>
                </a:tc>
              </a:tr>
              <a:tr h="123009">
                <a:tc>
                  <a:txBody>
                    <a:bodyPr/>
                    <a:lstStyle/>
                    <a:p>
                      <a:r>
                        <a:rPr lang="en-US" sz="2400" dirty="0" smtClean="0"/>
                        <a:t>Accuracy</a:t>
                      </a:r>
                      <a:endParaRPr lang="en-US" sz="2400" dirty="0"/>
                    </a:p>
                  </a:txBody>
                  <a:tcPr/>
                </a:tc>
                <a:tc>
                  <a:txBody>
                    <a:bodyPr/>
                    <a:lstStyle/>
                    <a:p>
                      <a:r>
                        <a:rPr lang="en-US" sz="2400" dirty="0" smtClean="0"/>
                        <a:t>68%</a:t>
                      </a:r>
                      <a:endParaRPr lang="en-US" sz="2400" dirty="0"/>
                    </a:p>
                  </a:txBody>
                  <a:tcPr/>
                </a:tc>
                <a:tc>
                  <a:txBody>
                    <a:bodyPr/>
                    <a:lstStyle/>
                    <a:p>
                      <a:r>
                        <a:rPr lang="en-US" sz="2400" dirty="0" smtClean="0"/>
                        <a:t>89%</a:t>
                      </a:r>
                      <a:endParaRPr lang="en-US" sz="2400" dirty="0"/>
                    </a:p>
                  </a:txBody>
                  <a:tcPr/>
                </a:tc>
                <a:tc>
                  <a:txBody>
                    <a:bodyPr/>
                    <a:lstStyle/>
                    <a:p>
                      <a:r>
                        <a:rPr lang="en-US" sz="2400" dirty="0" smtClean="0"/>
                        <a:t>66%</a:t>
                      </a:r>
                      <a:endParaRPr lang="en-US" sz="2400" dirty="0"/>
                    </a:p>
                  </a:txBody>
                  <a:tcPr/>
                </a:tc>
              </a:tr>
              <a:tr h="123009">
                <a:tc>
                  <a:txBody>
                    <a:bodyPr/>
                    <a:lstStyle/>
                    <a:p>
                      <a:r>
                        <a:rPr lang="en-US" sz="2400" dirty="0" smtClean="0"/>
                        <a:t>Recall</a:t>
                      </a:r>
                      <a:endParaRPr lang="en-US" sz="2400" dirty="0"/>
                    </a:p>
                  </a:txBody>
                  <a:tcPr/>
                </a:tc>
                <a:tc>
                  <a:txBody>
                    <a:bodyPr/>
                    <a:lstStyle/>
                    <a:p>
                      <a:r>
                        <a:rPr lang="en-US" sz="2400" dirty="0" smtClean="0"/>
                        <a:t>(No: 68%) (Yes: 70%)</a:t>
                      </a:r>
                      <a:endParaRPr lang="en-US" sz="2400" dirty="0"/>
                    </a:p>
                  </a:txBody>
                  <a:tcPr/>
                </a:tc>
                <a:tc>
                  <a:txBody>
                    <a:bodyPr/>
                    <a:lstStyle/>
                    <a:p>
                      <a:r>
                        <a:rPr lang="en-US" sz="2400" dirty="0" smtClean="0"/>
                        <a:t>(No: 100% ) (Yes : 0%)</a:t>
                      </a:r>
                      <a:endParaRPr lang="en-US" sz="2400" dirty="0"/>
                    </a:p>
                  </a:txBody>
                  <a:tcPr/>
                </a:tc>
                <a:tc>
                  <a:txBody>
                    <a:bodyPr/>
                    <a:lstStyle/>
                    <a:p>
                      <a:r>
                        <a:rPr lang="en-US" sz="2400" dirty="0" smtClean="0"/>
                        <a:t>(No: 66%) (Yes73%)</a:t>
                      </a:r>
                      <a:endParaRPr lang="en-US" sz="2400" dirty="0"/>
                    </a:p>
                  </a:txBody>
                  <a:tcPr/>
                </a:tc>
              </a:tr>
              <a:tr h="123009">
                <a:tc>
                  <a:txBody>
                    <a:bodyPr/>
                    <a:lstStyle/>
                    <a:p>
                      <a:r>
                        <a:rPr lang="en-US" sz="2400" dirty="0" smtClean="0"/>
                        <a:t>F1-Score</a:t>
                      </a:r>
                      <a:endParaRPr lang="en-US" sz="2400" dirty="0"/>
                    </a:p>
                  </a:txBody>
                  <a:tcPr/>
                </a:tc>
                <a:tc>
                  <a:txBody>
                    <a:bodyPr/>
                    <a:lstStyle/>
                    <a:p>
                      <a:r>
                        <a:rPr lang="en-US" sz="2400" dirty="0" smtClean="0"/>
                        <a:t>(No:79%) (Yes: 33%)</a:t>
                      </a:r>
                      <a:endParaRPr lang="en-US" sz="2400" dirty="0"/>
                    </a:p>
                  </a:txBody>
                  <a:tcPr/>
                </a:tc>
                <a:tc>
                  <a:txBody>
                    <a:bodyPr/>
                    <a:lstStyle/>
                    <a:p>
                      <a:r>
                        <a:rPr lang="en-US" sz="2400" dirty="0" smtClean="0"/>
                        <a:t>(No:94%) (Yes:0%)</a:t>
                      </a:r>
                      <a:endParaRPr lang="en-US" sz="2400" dirty="0"/>
                    </a:p>
                  </a:txBody>
                  <a:tcPr/>
                </a:tc>
                <a:tc>
                  <a:txBody>
                    <a:bodyPr/>
                    <a:lstStyle/>
                    <a:p>
                      <a:r>
                        <a:rPr lang="en-US" sz="2400" dirty="0" smtClean="0"/>
                        <a:t>(No : 78% ) (Yes:33%)</a:t>
                      </a:r>
                      <a:endParaRPr lang="en-US" sz="2400" dirty="0"/>
                    </a:p>
                  </a:txBody>
                  <a:tcPr/>
                </a:tc>
              </a:tr>
              <a:tr h="123009">
                <a:tc>
                  <a:txBody>
                    <a:bodyPr/>
                    <a:lstStyle/>
                    <a:p>
                      <a:r>
                        <a:rPr lang="en-US" sz="2400" dirty="0" smtClean="0"/>
                        <a:t>Precision</a:t>
                      </a:r>
                      <a:endParaRPr lang="en-US" sz="2400" dirty="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2400" dirty="0" smtClean="0"/>
                        <a:t>(No: 95%) (Yes: 22%)</a:t>
                      </a:r>
                    </a:p>
                  </a:txBody>
                  <a:tcPr/>
                </a:tc>
                <a:tc>
                  <a:txBody>
                    <a:bodyPr/>
                    <a:lstStyle/>
                    <a:p>
                      <a:r>
                        <a:rPr lang="en-US" sz="2400" dirty="0" smtClean="0"/>
                        <a:t>(No: 89%)(Yes:0%)</a:t>
                      </a:r>
                      <a:endParaRPr lang="en-US" sz="2400" dirty="0"/>
                    </a:p>
                  </a:txBody>
                  <a:tcPr/>
                </a:tc>
                <a:tc>
                  <a:txBody>
                    <a:bodyPr/>
                    <a:lstStyle/>
                    <a:p>
                      <a:r>
                        <a:rPr lang="en-US" sz="2400" dirty="0" smtClean="0"/>
                        <a:t>(No:95%) (Yes: 21%)</a:t>
                      </a:r>
                      <a:endParaRPr lang="en-US" sz="2400" dirty="0"/>
                    </a:p>
                  </a:txBody>
                  <a:tcPr/>
                </a:tc>
              </a:tr>
            </a:tbl>
          </a:graphicData>
        </a:graphic>
      </p:graphicFrame>
      <p:sp>
        <p:nvSpPr>
          <p:cNvPr id="34"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08B27C09-FD47-44CE-8AD0-B239C49C4F5D}"/>
              </a:ext>
            </a:extLst>
          </p:cNvPr>
          <p:cNvSpPr txBox="1">
            <a:spLocks noChangeArrowheads="1"/>
          </p:cNvSpPr>
          <p:nvPr/>
        </p:nvSpPr>
        <p:spPr bwMode="auto">
          <a:xfrm>
            <a:off x="17729791" y="11114706"/>
            <a:ext cx="14277646" cy="8817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dirty="0"/>
              <a:t>Used </a:t>
            </a:r>
            <a:r>
              <a:rPr lang="en-US" sz="2400" b="1" dirty="0" err="1"/>
              <a:t>GridSearchCV</a:t>
            </a:r>
            <a:r>
              <a:rPr lang="en-US" sz="2400" dirty="0"/>
              <a:t> to find the best </a:t>
            </a:r>
            <a:r>
              <a:rPr lang="en-US" sz="2400" dirty="0" err="1" smtClean="0"/>
              <a:t>hyperparameter</a:t>
            </a:r>
            <a:r>
              <a:rPr lang="en-US" sz="2400" dirty="0" smtClean="0"/>
              <a:t> </a:t>
            </a:r>
            <a:r>
              <a:rPr lang="en-US" sz="2400" dirty="0" smtClean="0">
                <a:latin typeface="Open Sans" panose="020B0606030504020204" pitchFamily="34" charset="0"/>
                <a:ea typeface="Open Sans" panose="020B0606030504020204" pitchFamily="34" charset="0"/>
                <a:cs typeface="Open Sans" panose="020B0606030504020204" pitchFamily="34" charset="0"/>
              </a:rPr>
              <a:t>for </a:t>
            </a:r>
            <a:r>
              <a:rPr lang="en-US" sz="2400" dirty="0" smtClean="0">
                <a:latin typeface="Open Sans" panose="020B0606030504020204" pitchFamily="34" charset="0"/>
                <a:ea typeface="Open Sans" panose="020B0606030504020204" pitchFamily="34" charset="0"/>
                <a:cs typeface="Open Sans" panose="020B0606030504020204" pitchFamily="34" charset="0"/>
              </a:rPr>
              <a:t>all three kernels with optimal values of (c, gamma, degree) . </a:t>
            </a: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pic>
        <p:nvPicPr>
          <p:cNvPr id="1030" name="Picture 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4225589" y="15207538"/>
            <a:ext cx="7529835" cy="594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6689661" y="20193000"/>
            <a:ext cx="7524750" cy="561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08B27C09-FD47-44CE-8AD0-B239C49C4F5D}"/>
              </a:ext>
            </a:extLst>
          </p:cNvPr>
          <p:cNvSpPr txBox="1">
            <a:spLocks noChangeArrowheads="1"/>
          </p:cNvSpPr>
          <p:nvPr/>
        </p:nvSpPr>
        <p:spPr bwMode="auto">
          <a:xfrm>
            <a:off x="24843805" y="21315024"/>
            <a:ext cx="7163632" cy="3335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dirty="0" smtClean="0"/>
              <a:t>The </a:t>
            </a:r>
            <a:r>
              <a:rPr lang="en-US" sz="2400" b="1" dirty="0" smtClean="0"/>
              <a:t>linear SVM </a:t>
            </a:r>
            <a:r>
              <a:rPr lang="en-US" sz="2400" b="1" dirty="0"/>
              <a:t>decision boundary </a:t>
            </a:r>
            <a:r>
              <a:rPr lang="en-US" sz="2400" b="1" dirty="0" smtClean="0"/>
              <a:t>kernel </a:t>
            </a:r>
            <a:r>
              <a:rPr lang="en-US" sz="2400" dirty="0"/>
              <a:t>separates diabetic and non-diabetic individuals based on standardized BMI and </a:t>
            </a:r>
            <a:r>
              <a:rPr lang="en-US" sz="2400" dirty="0" smtClean="0"/>
              <a:t>age which suggests </a:t>
            </a:r>
            <a:r>
              <a:rPr lang="en-US" sz="2400" dirty="0"/>
              <a:t>that individuals with higher BMI and younger age are more likely to be classified as diabetic. </a:t>
            </a:r>
            <a:r>
              <a:rPr lang="en-US" sz="2400" dirty="0" smtClean="0"/>
              <a:t>And there </a:t>
            </a:r>
            <a:r>
              <a:rPr lang="en-US" sz="2400" dirty="0"/>
              <a:t>is significant class overlap, indicating that BMI and age alone may not provide strong separation for diabetes prediction.</a:t>
            </a: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pic>
        <p:nvPicPr>
          <p:cNvPr id="1032" name="Picture 8"/>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4214411" y="24943533"/>
            <a:ext cx="7524750" cy="561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6700839" y="29895569"/>
            <a:ext cx="7524750" cy="561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Curved Down Arrow 12"/>
          <p:cNvSpPr/>
          <p:nvPr/>
        </p:nvSpPr>
        <p:spPr bwMode="auto">
          <a:xfrm>
            <a:off x="20726400" y="15207538"/>
            <a:ext cx="4142214" cy="1708862"/>
          </a:xfrm>
          <a:prstGeom prst="curvedDownArrow">
            <a:avLst/>
          </a:prstGeom>
          <a:solidFill>
            <a:schemeClr val="bg1">
              <a:lumMod val="8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en-US" sz="3000" b="0" i="0" u="none" strike="noStrike" cap="none" normalizeH="0" baseline="0" smtClean="0">
              <a:ln>
                <a:noFill/>
              </a:ln>
              <a:solidFill>
                <a:schemeClr val="tx1"/>
              </a:solidFill>
              <a:effectLst/>
              <a:latin typeface="Arial" pitchFamily="34" charset="0"/>
            </a:endParaRPr>
          </a:p>
        </p:txBody>
      </p:sp>
      <p:sp>
        <p:nvSpPr>
          <p:cNvPr id="44"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08B27C09-FD47-44CE-8AD0-B239C49C4F5D}"/>
              </a:ext>
            </a:extLst>
          </p:cNvPr>
          <p:cNvSpPr txBox="1">
            <a:spLocks noChangeArrowheads="1"/>
          </p:cNvSpPr>
          <p:nvPr/>
        </p:nvSpPr>
        <p:spPr bwMode="auto">
          <a:xfrm>
            <a:off x="17630178" y="16840200"/>
            <a:ext cx="6096001" cy="21005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b="1" dirty="0" smtClean="0"/>
              <a:t>Class Imbalance: </a:t>
            </a:r>
          </a:p>
          <a:p>
            <a:pPr algn="just">
              <a:lnSpc>
                <a:spcPct val="110000"/>
              </a:lnSpc>
            </a:pPr>
            <a:r>
              <a:rPr lang="en-US" sz="2400" dirty="0" smtClean="0"/>
              <a:t>There is severe class imbalance issue has been seen in the dataset (around 87% of the data response belongs “No” category where as only 12% of the data has “Yes”) .</a:t>
            </a: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45"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08B27C09-FD47-44CE-8AD0-B239C49C4F5D}"/>
              </a:ext>
            </a:extLst>
          </p:cNvPr>
          <p:cNvSpPr txBox="1">
            <a:spLocks noChangeArrowheads="1"/>
          </p:cNvSpPr>
          <p:nvPr/>
        </p:nvSpPr>
        <p:spPr bwMode="auto">
          <a:xfrm>
            <a:off x="16695523" y="26365200"/>
            <a:ext cx="7163632" cy="3319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b="1" dirty="0"/>
              <a:t>RBF SVM decision boundary </a:t>
            </a:r>
            <a:r>
              <a:rPr lang="en-US" sz="2400" dirty="0"/>
              <a:t>plot captures more complex, nonlinear patterns between BMI, age, and diabetes status</a:t>
            </a:r>
            <a:r>
              <a:rPr lang="en-US" sz="2400" dirty="0" smtClean="0"/>
              <a:t>. The </a:t>
            </a:r>
            <a:r>
              <a:rPr lang="en-US" sz="2400" dirty="0"/>
              <a:t>curved boundary adapts to clusters better than the linear model, </a:t>
            </a:r>
            <a:r>
              <a:rPr lang="en-US" sz="2400" dirty="0" smtClean="0"/>
              <a:t>but </a:t>
            </a:r>
            <a:r>
              <a:rPr lang="en-US" sz="2400" dirty="0"/>
              <a:t>class overlap </a:t>
            </a:r>
            <a:r>
              <a:rPr lang="en-US" sz="2400" dirty="0" smtClean="0"/>
              <a:t>remains significant while </a:t>
            </a:r>
            <a:r>
              <a:rPr lang="en-US" sz="2400" dirty="0"/>
              <a:t>BMI and age carry some predictive power, they may not be sufficient alone to clearly separate diabetic from non-diabetic individuals.</a:t>
            </a: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14" name="Curved Down Arrow 13"/>
          <p:cNvSpPr/>
          <p:nvPr/>
        </p:nvSpPr>
        <p:spPr bwMode="auto">
          <a:xfrm rot="9564057" flipV="1">
            <a:off x="23187173" y="20501523"/>
            <a:ext cx="1620968" cy="887671"/>
          </a:xfrm>
          <a:prstGeom prst="curvedDownArrow">
            <a:avLst/>
          </a:prstGeom>
          <a:solidFill>
            <a:schemeClr val="bg2"/>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en-US" sz="3000" b="0" i="0" u="none" strike="noStrike" cap="none" normalizeH="0" baseline="0" smtClean="0">
              <a:ln>
                <a:noFill/>
              </a:ln>
              <a:solidFill>
                <a:schemeClr val="tx1"/>
              </a:solidFill>
              <a:effectLst/>
              <a:latin typeface="Arial" pitchFamily="34" charset="0"/>
            </a:endParaRPr>
          </a:p>
        </p:txBody>
      </p:sp>
      <p:sp>
        <p:nvSpPr>
          <p:cNvPr id="47" name="Curved Down Arrow 46"/>
          <p:cNvSpPr/>
          <p:nvPr/>
        </p:nvSpPr>
        <p:spPr bwMode="auto">
          <a:xfrm rot="21062186">
            <a:off x="22762991" y="25433991"/>
            <a:ext cx="2010964" cy="814843"/>
          </a:xfrm>
          <a:prstGeom prst="curvedDownArrow">
            <a:avLst/>
          </a:prstGeom>
          <a:solidFill>
            <a:schemeClr val="bg2"/>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en-US" sz="3000" b="0" i="0" u="none" strike="noStrike" cap="none" normalizeH="0" baseline="0" smtClean="0">
              <a:ln>
                <a:noFill/>
              </a:ln>
              <a:solidFill>
                <a:schemeClr val="tx1"/>
              </a:solidFill>
              <a:effectLst/>
              <a:latin typeface="Arial" pitchFamily="34" charset="0"/>
            </a:endParaRPr>
          </a:p>
        </p:txBody>
      </p:sp>
      <p:sp>
        <p:nvSpPr>
          <p:cNvPr id="48" name="TextBox 19">
            <a:extLst>
              <a:ext uri="{FF2B5EF4-FFF2-40B4-BE49-F238E27FC236}">
                <a16:creationId xmlns:a16="http://schemas.microsoft.com/office/drawing/2014/main" xmlns:p159="http://schemas.microsoft.com/office/powerpoint/2015/09/main" xmlns:p15="http://schemas.microsoft.com/office/powerpoint/2012/main" xmlns:p14="http://schemas.microsoft.com/office/powerpoint/2010/main" xmlns:mc="http://schemas.openxmlformats.org/markup-compatibility/2006" xmlns:a14="http://schemas.microsoft.com/office/drawing/2010/main" xmlns:wp="http://schemas.openxmlformats.org/drawingml/2006/wordprocessingDrawing" xmlns:w="http://schemas.openxmlformats.org/wordprocessingml/2006/main" xmlns:m="http://schemas.openxmlformats.org/officeDocument/2006/math" xmlns="" id="{08B27C09-FD47-44CE-8AD0-B239C49C4F5D}"/>
              </a:ext>
            </a:extLst>
          </p:cNvPr>
          <p:cNvSpPr txBox="1">
            <a:spLocks noChangeArrowheads="1"/>
          </p:cNvSpPr>
          <p:nvPr/>
        </p:nvSpPr>
        <p:spPr bwMode="auto">
          <a:xfrm>
            <a:off x="24875838" y="31444190"/>
            <a:ext cx="7163632" cy="4538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nchor="b">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400" dirty="0">
                <a:latin typeface="Arial" pitchFamily="34" charset="0"/>
                <a:cs typeface="Arial" pitchFamily="34" charset="0"/>
              </a:rPr>
              <a:t>This </a:t>
            </a:r>
            <a:r>
              <a:rPr lang="en-US" sz="2400" b="1" dirty="0">
                <a:latin typeface="Arial" pitchFamily="34" charset="0"/>
                <a:cs typeface="Arial" pitchFamily="34" charset="0"/>
              </a:rPr>
              <a:t>Polynomial SVM decision boundary </a:t>
            </a:r>
            <a:r>
              <a:rPr lang="en-US" sz="2400" dirty="0">
                <a:latin typeface="Arial" pitchFamily="34" charset="0"/>
                <a:cs typeface="Arial" pitchFamily="34" charset="0"/>
              </a:rPr>
              <a:t>(degree=2) demonstrates a more flexible, curved separation between diabetic and non-diabetic groups using BMI and age.</a:t>
            </a:r>
            <a:br>
              <a:rPr lang="en-US" sz="2400" dirty="0">
                <a:latin typeface="Arial" pitchFamily="34" charset="0"/>
                <a:cs typeface="Arial" pitchFamily="34" charset="0"/>
              </a:rPr>
            </a:br>
            <a:r>
              <a:rPr lang="en-US" sz="2400" dirty="0">
                <a:latin typeface="Arial" pitchFamily="34" charset="0"/>
                <a:cs typeface="Arial" pitchFamily="34" charset="0"/>
              </a:rPr>
              <a:t>The wavy boundary indicates interactions between the two variables, but it still struggles with </a:t>
            </a:r>
            <a:r>
              <a:rPr lang="en-US" sz="2400" dirty="0" smtClean="0">
                <a:latin typeface="Arial" pitchFamily="34" charset="0"/>
                <a:cs typeface="Arial" pitchFamily="34" charset="0"/>
              </a:rPr>
              <a:t>overlapping regions</a:t>
            </a:r>
            <a:r>
              <a:rPr lang="en-US" sz="2400" dirty="0">
                <a:latin typeface="Arial" pitchFamily="34" charset="0"/>
                <a:cs typeface="Arial" pitchFamily="34" charset="0"/>
              </a:rPr>
              <a:t>.</a:t>
            </a:r>
            <a:br>
              <a:rPr lang="en-US" sz="2400" dirty="0">
                <a:latin typeface="Arial" pitchFamily="34" charset="0"/>
                <a:cs typeface="Arial" pitchFamily="34" charset="0"/>
              </a:rPr>
            </a:br>
            <a:r>
              <a:rPr lang="en-US" sz="2400" dirty="0">
                <a:latin typeface="Arial" pitchFamily="34" charset="0"/>
                <a:cs typeface="Arial" pitchFamily="34" charset="0"/>
              </a:rPr>
              <a:t>This suggests that while a polynomial kernel captures more complexity than a linear one, additional features may be needed to improve classification.</a:t>
            </a:r>
            <a:endParaRPr lang="en-US" sz="2400" dirty="0">
              <a:latin typeface="Arial" pitchFamily="34" charset="0"/>
              <a:ea typeface="Open Sans" panose="020B0606030504020204" pitchFamily="34" charset="0"/>
              <a:cs typeface="Arial" pitchFamily="34" charset="0"/>
            </a:endParaRPr>
          </a:p>
        </p:txBody>
      </p:sp>
      <p:sp>
        <p:nvSpPr>
          <p:cNvPr id="49" name="Curved Down Arrow 48"/>
          <p:cNvSpPr/>
          <p:nvPr/>
        </p:nvSpPr>
        <p:spPr bwMode="auto">
          <a:xfrm rot="10057836" flipV="1">
            <a:off x="23520189" y="30940814"/>
            <a:ext cx="1410799" cy="599862"/>
          </a:xfrm>
          <a:prstGeom prst="curvedDownArrow">
            <a:avLst/>
          </a:prstGeom>
          <a:solidFill>
            <a:schemeClr val="bg2"/>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en-US" sz="3000" b="0" i="0" u="none" strike="noStrike" cap="none" normalizeH="0" baseline="0" smtClean="0">
              <a:ln>
                <a:noFill/>
              </a:ln>
              <a:solidFill>
                <a:schemeClr val="tx1"/>
              </a:solidFill>
              <a:effectLst/>
              <a:latin typeface="Arial" pitchFamily="34" charset="0"/>
            </a:endParaRP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intuitivecerulean|08-2022"/>
</p:tagLst>
</file>

<file path=ppt/theme/theme1.xml><?xml version="1.0" encoding="utf-8"?>
<a:theme xmlns:a="http://schemas.openxmlformats.org/drawingml/2006/main" name="Default Design">
  <a:themeElements>
    <a:clrScheme name="Verve">
      <a:dk1>
        <a:sysClr val="windowText" lastClr="000000"/>
      </a:dk1>
      <a:lt1>
        <a:sysClr val="window" lastClr="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30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30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400</TotalTime>
  <Words>874</Words>
  <Application>Microsoft Office PowerPoint</Application>
  <PresentationFormat>Custom</PresentationFormat>
  <Paragraphs>73</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Nunito Black</vt:lpstr>
      <vt:lpstr>Open Sans</vt:lpstr>
      <vt:lpstr>Nunito</vt:lpstr>
      <vt:lpstr>Franklin Gothic Heavy</vt:lpstr>
      <vt:lpstr>ＭＳ Ｐゴシック</vt:lpstr>
      <vt:lpstr>Default Design</vt:lpstr>
      <vt:lpstr>PowerPoint Presentation</vt:lpstr>
    </vt:vector>
  </TitlesOfParts>
  <Company>Graphicsland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of a scientific poster</dc:title>
  <dc:subject>Free Research Poster</dc:subject>
  <dc:creator>Graphicsland/MakeSigns.com</dc:creator>
  <cp:keywords>scientific, research, template, custom, poster, presentation, symposium, printing, PowerPoint, create, design, example, sample, download</cp:keywords>
  <dc:description>These templates are offered for free to help your create a poster ranging from nursing research posters to psychology research posters.</dc:description>
  <cp:lastModifiedBy>dell</cp:lastModifiedBy>
  <cp:revision>63</cp:revision>
  <dcterms:modified xsi:type="dcterms:W3CDTF">2025-04-29T08:22:12Z</dcterms:modified>
  <cp:category>research posters template</cp:category>
</cp:coreProperties>
</file>

<file path=docProps/thumbnail.jpeg>
</file>